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6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2"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8" r:id="rId28"/>
    <p:sldId id="289" r:id="rId29"/>
    <p:sldId id="290" r:id="rId30"/>
    <p:sldId id="291" r:id="rId31"/>
    <p:sldId id="292" r:id="rId32"/>
    <p:sldId id="293" r:id="rId33"/>
    <p:sldId id="294" r:id="rId34"/>
    <p:sldId id="295" r:id="rId35"/>
    <p:sldId id="313" r:id="rId36"/>
    <p:sldId id="296" r:id="rId37"/>
    <p:sldId id="298" r:id="rId38"/>
    <p:sldId id="299" r:id="rId39"/>
    <p:sldId id="297" r:id="rId40"/>
    <p:sldId id="287" r:id="rId41"/>
    <p:sldId id="284" r:id="rId42"/>
    <p:sldId id="285" r:id="rId43"/>
    <p:sldId id="286" r:id="rId44"/>
    <p:sldId id="300" r:id="rId45"/>
    <p:sldId id="301" r:id="rId46"/>
    <p:sldId id="302" r:id="rId47"/>
    <p:sldId id="303" r:id="rId48"/>
    <p:sldId id="304" r:id="rId49"/>
    <p:sldId id="305" r:id="rId50"/>
    <p:sldId id="308" r:id="rId51"/>
    <p:sldId id="306" r:id="rId52"/>
    <p:sldId id="307" r:id="rId53"/>
    <p:sldId id="309" r:id="rId54"/>
    <p:sldId id="310" r:id="rId55"/>
    <p:sldId id="311" r:id="rId56"/>
    <p:sldId id="312" r:id="rId57"/>
    <p:sldId id="314" r:id="rId58"/>
    <p:sldId id="315" r:id="rId59"/>
    <p:sldId id="316" r:id="rId60"/>
    <p:sldId id="317" r:id="rId61"/>
    <p:sldId id="318" r:id="rId62"/>
    <p:sldId id="31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ED19B2-5B4E-4868-8355-F1EE0680C9A7}">
          <p14:sldIdLst>
            <p14:sldId id="257"/>
            <p14:sldId id="258"/>
            <p14:sldId id="259"/>
            <p14:sldId id="260"/>
            <p14:sldId id="261"/>
            <p14:sldId id="262"/>
            <p14:sldId id="263"/>
            <p14:sldId id="264"/>
            <p14:sldId id="265"/>
            <p14:sldId id="266"/>
            <p14:sldId id="267"/>
            <p14:sldId id="268"/>
            <p14:sldId id="272"/>
            <p14:sldId id="269"/>
            <p14:sldId id="270"/>
            <p14:sldId id="271"/>
            <p14:sldId id="273"/>
            <p14:sldId id="274"/>
            <p14:sldId id="275"/>
            <p14:sldId id="276"/>
            <p14:sldId id="277"/>
            <p14:sldId id="278"/>
            <p14:sldId id="279"/>
            <p14:sldId id="280"/>
            <p14:sldId id="281"/>
            <p14:sldId id="282"/>
            <p14:sldId id="288"/>
            <p14:sldId id="289"/>
            <p14:sldId id="290"/>
            <p14:sldId id="291"/>
            <p14:sldId id="292"/>
            <p14:sldId id="293"/>
            <p14:sldId id="294"/>
            <p14:sldId id="295"/>
            <p14:sldId id="313"/>
            <p14:sldId id="296"/>
            <p14:sldId id="298"/>
            <p14:sldId id="299"/>
            <p14:sldId id="297"/>
            <p14:sldId id="287"/>
            <p14:sldId id="284"/>
            <p14:sldId id="285"/>
            <p14:sldId id="286"/>
            <p14:sldId id="300"/>
            <p14:sldId id="301"/>
            <p14:sldId id="302"/>
            <p14:sldId id="303"/>
            <p14:sldId id="304"/>
            <p14:sldId id="305"/>
            <p14:sldId id="308"/>
            <p14:sldId id="306"/>
            <p14:sldId id="307"/>
            <p14:sldId id="309"/>
            <p14:sldId id="310"/>
            <p14:sldId id="311"/>
            <p14:sldId id="312"/>
            <p14:sldId id="314"/>
            <p14:sldId id="315"/>
            <p14:sldId id="316"/>
            <p14:sldId id="317"/>
            <p14:sldId id="318"/>
            <p14:sldId id="31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075" autoAdjust="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57218-A396-4937-9875-2EBF9A583657}" type="datetimeFigureOut">
              <a:rPr lang="en-IN" smtClean="0"/>
              <a:t>13-06-2023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7C7EE-BADE-4586-88AA-DEB54ED6C3FF}" type="slidenum">
              <a:rPr lang="en-IN" smtClean="0"/>
              <a:t>‹#›</a:t>
            </a:fld>
            <a:endParaRPr lang="en-IN"/>
          </a:p>
        </p:txBody>
      </p:sp>
    </p:spTree>
    <p:extLst>
      <p:ext uri="{BB962C8B-B14F-4D97-AF65-F5344CB8AC3E}">
        <p14:creationId xmlns:p14="http://schemas.microsoft.com/office/powerpoint/2010/main" val="41747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D87C7EE-BADE-4586-88AA-DEB54ED6C3FF}" type="slidenum">
              <a:rPr lang="en-IN" smtClean="0"/>
              <a:t>10</a:t>
            </a:fld>
            <a:endParaRPr lang="en-IN"/>
          </a:p>
        </p:txBody>
      </p:sp>
    </p:spTree>
    <p:extLst>
      <p:ext uri="{BB962C8B-B14F-4D97-AF65-F5344CB8AC3E}">
        <p14:creationId xmlns:p14="http://schemas.microsoft.com/office/powerpoint/2010/main" val="331339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D87C7EE-BADE-4586-88AA-DEB54ED6C3FF}" type="slidenum">
              <a:rPr lang="en-IN" smtClean="0"/>
              <a:t>11</a:t>
            </a:fld>
            <a:endParaRPr lang="en-IN"/>
          </a:p>
        </p:txBody>
      </p:sp>
    </p:spTree>
    <p:extLst>
      <p:ext uri="{BB962C8B-B14F-4D97-AF65-F5344CB8AC3E}">
        <p14:creationId xmlns:p14="http://schemas.microsoft.com/office/powerpoint/2010/main" val="3726591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169893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284936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3100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2175867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27543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1571319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1616326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912255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21483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D3CC1-E011-4591-BEDD-2DDF292D5123}" type="datetimeFigureOut">
              <a:rPr lang="en-IN" smtClean="0"/>
              <a:t>13-06-2023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40017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7D3CC1-E011-4591-BEDD-2DDF292D5123}"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384973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7D3CC1-E011-4591-BEDD-2DDF292D5123}" type="datetimeFigureOut">
              <a:rPr lang="en-IN" smtClean="0"/>
              <a:t>13-06-2023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277123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87D3CC1-E011-4591-BEDD-2DDF292D5123}" type="datetimeFigureOut">
              <a:rPr lang="en-IN" smtClean="0"/>
              <a:t>13-06-2023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4137622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D3CC1-E011-4591-BEDD-2DDF292D5123}" type="datetimeFigureOut">
              <a:rPr lang="en-IN" smtClean="0"/>
              <a:t>13-06-2023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2075436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D3CC1-E011-4591-BEDD-2DDF292D5123}" type="datetimeFigureOut">
              <a:rPr lang="en-IN" smtClean="0"/>
              <a:t>13-06-2023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84C49-CDEE-431F-A86C-3BEB6E60F0E6}" type="slidenum">
              <a:rPr lang="en-IN" smtClean="0"/>
              <a:t>‹#›</a:t>
            </a:fld>
            <a:endParaRPr lang="en-IN"/>
          </a:p>
        </p:txBody>
      </p:sp>
    </p:spTree>
    <p:extLst>
      <p:ext uri="{BB962C8B-B14F-4D97-AF65-F5344CB8AC3E}">
        <p14:creationId xmlns:p14="http://schemas.microsoft.com/office/powerpoint/2010/main" val="171560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84C49-CDEE-431F-A86C-3BEB6E60F0E6}" type="slidenum">
              <a:rPr lang="en-IN" smtClean="0"/>
              <a:t>‹#›</a:t>
            </a:fld>
            <a:endParaRPr lang="en-IN"/>
          </a:p>
        </p:txBody>
      </p:sp>
      <p:sp>
        <p:nvSpPr>
          <p:cNvPr id="5" name="Date Placeholder 4"/>
          <p:cNvSpPr>
            <a:spLocks noGrp="1"/>
          </p:cNvSpPr>
          <p:nvPr>
            <p:ph type="dt" sz="half" idx="10"/>
          </p:nvPr>
        </p:nvSpPr>
        <p:spPr/>
        <p:txBody>
          <a:bodyPr/>
          <a:lstStyle/>
          <a:p>
            <a:fld id="{187D3CC1-E011-4591-BEDD-2DDF292D5123}" type="datetimeFigureOut">
              <a:rPr lang="en-IN" smtClean="0"/>
              <a:t>13-06-2023</a:t>
            </a:fld>
            <a:endParaRPr lang="en-IN"/>
          </a:p>
        </p:txBody>
      </p:sp>
    </p:spTree>
    <p:extLst>
      <p:ext uri="{BB962C8B-B14F-4D97-AF65-F5344CB8AC3E}">
        <p14:creationId xmlns:p14="http://schemas.microsoft.com/office/powerpoint/2010/main" val="348145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87D3CC1-E011-4591-BEDD-2DDF292D5123}" type="datetimeFigureOut">
              <a:rPr lang="en-IN" smtClean="0"/>
              <a:t>13-06-2023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3E84C49-CDEE-431F-A86C-3BEB6E60F0E6}" type="slidenum">
              <a:rPr lang="en-IN" smtClean="0"/>
              <a:t>‹#›</a:t>
            </a:fld>
            <a:endParaRPr lang="en-IN"/>
          </a:p>
        </p:txBody>
      </p:sp>
    </p:spTree>
    <p:extLst>
      <p:ext uri="{BB962C8B-B14F-4D97-AF65-F5344CB8AC3E}">
        <p14:creationId xmlns:p14="http://schemas.microsoft.com/office/powerpoint/2010/main" val="188222413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580" y="734096"/>
            <a:ext cx="9878095" cy="1384995"/>
          </a:xfrm>
          <a:prstGeom prst="rect">
            <a:avLst/>
          </a:prstGeom>
          <a:noFill/>
        </p:spPr>
        <p:txBody>
          <a:bodyPr wrap="square" rtlCol="0">
            <a:spAutoFit/>
          </a:bodyPr>
          <a:lstStyle/>
          <a:p>
            <a:r>
              <a:rPr lang="en-US" sz="2800" b="1" dirty="0" smtClean="0">
                <a:solidFill>
                  <a:schemeClr val="accent1">
                    <a:lumMod val="50000"/>
                  </a:schemeClr>
                </a:solidFill>
                <a:latin typeface="Times New Roman" panose="02020603050405020304" pitchFamily="18" charset="0"/>
                <a:cs typeface="Times New Roman" panose="02020603050405020304" pitchFamily="18" charset="0"/>
              </a:rPr>
              <a:t>PGPDSE FT-                Project </a:t>
            </a:r>
          </a:p>
          <a:p>
            <a:r>
              <a:rPr lang="en-US" sz="2800" b="1" dirty="0" smtClean="0">
                <a:solidFill>
                  <a:schemeClr val="accent1">
                    <a:lumMod val="50000"/>
                  </a:schemeClr>
                </a:solidFill>
                <a:latin typeface="Times New Roman" panose="02020603050405020304" pitchFamily="18" charset="0"/>
                <a:cs typeface="Times New Roman" panose="02020603050405020304" pitchFamily="18" charset="0"/>
              </a:rPr>
              <a:t>Subject-                    </a:t>
            </a:r>
            <a:r>
              <a:rPr lang="en-IN" sz="2800" b="1" dirty="0" smtClean="0">
                <a:solidFill>
                  <a:schemeClr val="accent1">
                    <a:lumMod val="50000"/>
                  </a:schemeClr>
                </a:solidFill>
                <a:latin typeface="Times New Roman" panose="02020603050405020304" pitchFamily="18" charset="0"/>
                <a:cs typeface="Times New Roman" panose="02020603050405020304" pitchFamily="18" charset="0"/>
              </a:rPr>
              <a:t>Machine Learning</a:t>
            </a:r>
          </a:p>
          <a:p>
            <a:r>
              <a:rPr lang="en-IN" sz="2800" b="1" dirty="0" smtClean="0">
                <a:solidFill>
                  <a:schemeClr val="accent1">
                    <a:lumMod val="50000"/>
                  </a:schemeClr>
                </a:solidFill>
                <a:latin typeface="Times New Roman" panose="02020603050405020304" pitchFamily="18" charset="0"/>
                <a:cs typeface="Times New Roman" panose="02020603050405020304" pitchFamily="18" charset="0"/>
              </a:rPr>
              <a:t>Title:                        Regression &amp; Classification model </a:t>
            </a:r>
            <a:endParaRPr lang="en-IN" sz="2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730320" y="2640169"/>
            <a:ext cx="6787166" cy="1384995"/>
          </a:xfrm>
          <a:prstGeom prst="rect">
            <a:avLst/>
          </a:prstGeom>
          <a:noFill/>
        </p:spPr>
        <p:txBody>
          <a:bodyPr wrap="square" rtlCol="0">
            <a:spAutoFit/>
          </a:bodyPr>
          <a:lstStyle/>
          <a:p>
            <a:endParaRPr lang="en-IN" sz="2800" b="1" dirty="0">
              <a:solidFill>
                <a:schemeClr val="accent1">
                  <a:lumMod val="50000"/>
                </a:schemeClr>
              </a:solidFill>
              <a:latin typeface="Times New Roman" panose="02020603050405020304" pitchFamily="18" charset="0"/>
              <a:cs typeface="Times New Roman" panose="02020603050405020304" pitchFamily="18" charset="0"/>
            </a:endParaRPr>
          </a:p>
          <a:p>
            <a:r>
              <a:rPr lang="en-IN" sz="2800" b="1" dirty="0" smtClean="0">
                <a:solidFill>
                  <a:schemeClr val="accent1">
                    <a:lumMod val="50000"/>
                  </a:schemeClr>
                </a:solidFill>
                <a:latin typeface="Times New Roman" panose="02020603050405020304" pitchFamily="18" charset="0"/>
                <a:cs typeface="Times New Roman" panose="02020603050405020304" pitchFamily="18" charset="0"/>
              </a:rPr>
              <a:t>Submitted By :  Gayatri Patil </a:t>
            </a:r>
          </a:p>
          <a:p>
            <a:r>
              <a:rPr lang="en-IN" sz="2800" b="1" dirty="0">
                <a:solidFill>
                  <a:schemeClr val="accent1">
                    <a:lumMod val="50000"/>
                  </a:schemeClr>
                </a:solidFill>
                <a:latin typeface="Times New Roman" panose="02020603050405020304" pitchFamily="18" charset="0"/>
                <a:cs typeface="Times New Roman" panose="02020603050405020304" pitchFamily="18" charset="0"/>
              </a:rPr>
              <a:t> </a:t>
            </a:r>
            <a:r>
              <a:rPr lang="en-IN" sz="2800" b="1" dirty="0" smtClean="0">
                <a:solidFill>
                  <a:schemeClr val="accent1">
                    <a:lumMod val="50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51755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7303" t="24075" r="17567" b="7791"/>
          <a:stretch/>
        </p:blipFill>
        <p:spPr>
          <a:xfrm>
            <a:off x="682581" y="257578"/>
            <a:ext cx="8744754" cy="5143191"/>
          </a:xfrm>
          <a:prstGeom prst="rect">
            <a:avLst/>
          </a:prstGeom>
        </p:spPr>
      </p:pic>
    </p:spTree>
    <p:extLst>
      <p:ext uri="{BB962C8B-B14F-4D97-AF65-F5344CB8AC3E}">
        <p14:creationId xmlns:p14="http://schemas.microsoft.com/office/powerpoint/2010/main" val="2223035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4732" y="1477338"/>
            <a:ext cx="5370623" cy="5380662"/>
          </a:xfrm>
          <a:prstGeom prst="rect">
            <a:avLst/>
          </a:prstGeom>
        </p:spPr>
      </p:pic>
      <p:pic>
        <p:nvPicPr>
          <p:cNvPr id="4" name="Picture 3"/>
          <p:cNvPicPr>
            <a:picLocks noChangeAspect="1"/>
          </p:cNvPicPr>
          <p:nvPr/>
        </p:nvPicPr>
        <p:blipFill rotWithShape="1">
          <a:blip r:embed="rId4"/>
          <a:srcRect l="15800" t="48564" r="19131" b="32320"/>
          <a:stretch/>
        </p:blipFill>
        <p:spPr>
          <a:xfrm>
            <a:off x="-1" y="65592"/>
            <a:ext cx="7650051" cy="1332009"/>
          </a:xfrm>
          <a:prstGeom prst="rect">
            <a:avLst/>
          </a:prstGeom>
        </p:spPr>
      </p:pic>
    </p:spTree>
    <p:extLst>
      <p:ext uri="{BB962C8B-B14F-4D97-AF65-F5344CB8AC3E}">
        <p14:creationId xmlns:p14="http://schemas.microsoft.com/office/powerpoint/2010/main" val="44756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708" t="31294" r="8757" b="50220"/>
          <a:stretch/>
        </p:blipFill>
        <p:spPr>
          <a:xfrm>
            <a:off x="180303" y="154547"/>
            <a:ext cx="9697791" cy="1352281"/>
          </a:xfrm>
          <a:prstGeom prst="rect">
            <a:avLst/>
          </a:prstGeom>
        </p:spPr>
      </p:pic>
      <p:pic>
        <p:nvPicPr>
          <p:cNvPr id="3" name="Picture 2"/>
          <p:cNvPicPr>
            <a:picLocks noChangeAspect="1"/>
          </p:cNvPicPr>
          <p:nvPr/>
        </p:nvPicPr>
        <p:blipFill>
          <a:blip r:embed="rId3"/>
          <a:stretch>
            <a:fillRect/>
          </a:stretch>
        </p:blipFill>
        <p:spPr>
          <a:xfrm>
            <a:off x="425003" y="1507006"/>
            <a:ext cx="6851561" cy="5350994"/>
          </a:xfrm>
          <a:prstGeom prst="rect">
            <a:avLst/>
          </a:prstGeom>
        </p:spPr>
      </p:pic>
    </p:spTree>
    <p:extLst>
      <p:ext uri="{BB962C8B-B14F-4D97-AF65-F5344CB8AC3E}">
        <p14:creationId xmlns:p14="http://schemas.microsoft.com/office/powerpoint/2010/main" val="4360898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786" t="34463" r="10639" b="46875"/>
          <a:stretch/>
        </p:blipFill>
        <p:spPr>
          <a:xfrm>
            <a:off x="103029" y="0"/>
            <a:ext cx="9182637" cy="1365162"/>
          </a:xfrm>
          <a:prstGeom prst="rect">
            <a:avLst/>
          </a:prstGeom>
        </p:spPr>
      </p:pic>
      <p:pic>
        <p:nvPicPr>
          <p:cNvPr id="3" name="Picture 2"/>
          <p:cNvPicPr>
            <a:picLocks noChangeAspect="1"/>
          </p:cNvPicPr>
          <p:nvPr/>
        </p:nvPicPr>
        <p:blipFill>
          <a:blip r:embed="rId3"/>
          <a:stretch>
            <a:fillRect/>
          </a:stretch>
        </p:blipFill>
        <p:spPr>
          <a:xfrm>
            <a:off x="4887530" y="0"/>
            <a:ext cx="6954591" cy="6984074"/>
          </a:xfrm>
          <a:prstGeom prst="rect">
            <a:avLst/>
          </a:prstGeom>
        </p:spPr>
      </p:pic>
    </p:spTree>
    <p:extLst>
      <p:ext uri="{BB962C8B-B14F-4D97-AF65-F5344CB8AC3E}">
        <p14:creationId xmlns:p14="http://schemas.microsoft.com/office/powerpoint/2010/main" val="951018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115" t="26893" r="10142" b="6029"/>
          <a:stretch/>
        </p:blipFill>
        <p:spPr>
          <a:xfrm>
            <a:off x="0" y="0"/>
            <a:ext cx="9594761" cy="4906851"/>
          </a:xfrm>
          <a:prstGeom prst="rect">
            <a:avLst/>
          </a:prstGeom>
        </p:spPr>
      </p:pic>
      <p:pic>
        <p:nvPicPr>
          <p:cNvPr id="3" name="Picture 2"/>
          <p:cNvPicPr>
            <a:picLocks noChangeAspect="1"/>
          </p:cNvPicPr>
          <p:nvPr/>
        </p:nvPicPr>
        <p:blipFill>
          <a:blip r:embed="rId3"/>
          <a:stretch>
            <a:fillRect/>
          </a:stretch>
        </p:blipFill>
        <p:spPr>
          <a:xfrm>
            <a:off x="5911403" y="3709116"/>
            <a:ext cx="5653826" cy="3052963"/>
          </a:xfrm>
          <a:prstGeom prst="rect">
            <a:avLst/>
          </a:prstGeom>
        </p:spPr>
      </p:pic>
    </p:spTree>
    <p:extLst>
      <p:ext uri="{BB962C8B-B14F-4D97-AF65-F5344CB8AC3E}">
        <p14:creationId xmlns:p14="http://schemas.microsoft.com/office/powerpoint/2010/main" val="2067722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312" t="34991" r="29444" b="55150"/>
          <a:stretch/>
        </p:blipFill>
        <p:spPr>
          <a:xfrm>
            <a:off x="141667" y="154546"/>
            <a:ext cx="7057623" cy="721217"/>
          </a:xfrm>
          <a:prstGeom prst="rect">
            <a:avLst/>
          </a:prstGeom>
        </p:spPr>
      </p:pic>
      <p:sp>
        <p:nvSpPr>
          <p:cNvPr id="3" name="AutoShape 2" descr="data:image/png;base64,iVBORw0KGgoAAAANSUhEUgAAA84AAANcCAYAAACOu/YQAAAAOXRFWHRTb2Z0d2FyZQBNYXRwbG90bGliIHZlcnNpb24zLjUuMSwgaHR0cHM6Ly9tYXRwbG90bGliLm9yZy/YYfK9AAAACXBIWXMAAAsTAAALEwEAmpwYAAA6yElEQVR4nO3debikdX3n/c83tAqK4gJhUNFGxyWo2CAYcSGgxsHERI37QxxxjMQsGuOSMckzcXtGjUYzUaMGHUUjJu4RceKuEXcbaDYhLgHcRQURCKA23+ePunustKd/fRqartPdr9d19XWq7vVX575KfPfvrurq7gAAAABL+4VFDwAAAABWMuEMAAAAA8IZAAAABoQzAAAADAhnAAAAGFi16AGwMuy55569evXqRQ8DAABgIU4++eTvd/deS60TziRJVq9enbVr1y56GAAAAAtRVedvap1btQEAAGBAOAMAAMCAcAYAAIAB4QwAAAADwhkAAAAGhDMAAAAMCGcAAAAY8O84kyS55Cvn5qMP+u1FDwMAANhB3ffENy96CFebGWcAAAAYEM4AAAAwIJwBAABgQDgDAADAgHAGAACAAeEMAAAAA8IZAAAABoQzAAAADAhnAAAAGBDOAAAAMCCcAQAAYEA4AwAAwIBwBgAAgAHhDAAAAAPCGQAAAAaEMwAAAAwIZwAAABgQzgAAADAgnAEAAGBAOAMAAMCAcAYAAIAB4QwAAAADwhkAAAAGhDMAAAAMCGcAAAAYEM4AAAAwIJwBAABgQDgDAADAgHBeoapqfVWtq6rTquqUqrpnVd1lWrauqi6sqnOnxx+uqtVV1VX1/Llj7FlVP6mqVy7ytQAAAGzPVi16AGzS5d29Jkmq6r8keWF3/0qSDcuOS3Jid79jer46yb8leVCS/zEd4xFJztqWgwYAANjRmHHePtwoyUXL2O7yJGdX1cHT80cledu1NioAAICdgBnnlWu3qlqXZNck+yS57zL3+8ckj66q7yRZn+RbSW6+1IZVdUySY5LkF3e7/jUdLwAAwA7JjPPKdXl3r+nuOyY5MsmbqqqWsd/7k/xqksckeetow+4+trsP7u6Db3zdXa/5iAEAAHZAwnk70N2fSbJnkr2Wse2Pk5yc5OlJ3nktDw0AAGCH51bt7UBV3THJLkl+sMxdXprkX7r7B8ubpAYAAGBThPPKteEzzklSSR7X3euXs2N3nxXfpg0AALBVCOcVqrt32cz6ozd6fl6SOy+x3XFJjtt6IwMAANi5+IwzAAAADAhnAAAAGBDOAAAAMCCcAQAAYEA4AwAAwIBwBgAAgAHhDAAAAAPCGQAAAAaEMwAAAAwIZwAAABgQzgAAADAgnAEAAGBAOAMAAMCAcAYAAIAB4QwAAAADwhkAAAAGhDMAAAAMCGcAAAAYEM4AAAAwIJwBAABgQDgDAADAgHAGAACAAeEMAAAAA8IZAAAABoQzAAAADAhnAAAAGBDOAAAAMLBq0QNgZbjhf94v9z3xzYseBgAAwIpjxhkAAAAGhDMAAAAMCGcAAAAYEM4AAAAwIJwBAABgQDgDAADAgHAGAACAAeEMAAAAA8IZAAAABoQzAAAADAhnAAAAGBDOAAAAMCCcAQAAYEA4AwAAwIBwBgAAgIFVix4AK8MVXz83X3raUYseBgBs927/suMXPQQAtjIzzgAAADAgnAEAAGBAOAMAAMCAcAYAAIAB4QwAAAADwhkAAAAGhDMAAAAMCGcAAAAYEM4AAAAwIJwBAABgQDgDAADAgHAGAACAAeEMAAAAA8IZAAAABoQzAAAADAhnAAAAGBDOAAAAMCCcAQAAYEA4AwAAwIBwBgAAgAHhDAAAAAPCGQAAAAaEMwAAAAwIZwAAABgQzgAAADAgnAEAAGBAOAMAAMCAcAYAAIAB4QwAAAADmw3nqrp07vGvVdWXq+pW1+6wtp2qWl1VZ27hPudV1RlVta6q1s4tP7qqbr7Rdntu5liHV9XF07FOr6oPV9Uvzh3vldviNQEAALC0Zc84V9X9krwiyZHd/bVlbF9VtSPPaB/R3Wu6++C5ZUcnufkmth85aTrWAUm+kOQPtsYAAQAAuOaWFbZVdZ8kr03y69391WnZ06rqzOnPU6dlq6vq7Kp6VZJTkuxbVa+uqrVVdVZVPXfumOdV1Quq6jPT+oOq6gNV9dWqetK0ze5V9ZGqOmWa4X3wRud57XTcD1bVbtO6Q6aZ289U1Us2zLxO+5w0HeuUqrrnEq9zs9sMfkcPT3JwkuOn2ePdplVPnhv/HTdzjEpywyQXLbHu1tPv4vTp562m5XtX1bur6rTpzz032u82VXVqVR2y3NcCAADAzywnnK+X5D1JHtLd5yRJVd0tyeOT/HKSeyR5YlUdOG1/hyRv6u4Du/v8JH8+zcoekORXquqAuWN/vbsPTXJSkuOSPHw63vOm9VckeWh3H5TkiCQvneIySW6X5G+7+05JfpjkYdPyNyR50nTc9XPnuiDJr07HelSSly/xWpezTZJ0kg9W1clVdUySdPc7kqxNctQ0e3z5tO33p+O9OskzNnG8+1TVuiRfS3L/JK9fYptXZvZ7PSDJ8XNje3mSf+nuuyY5KMlZG3aoqjskeWeSx3f3FzY+YFUdM/2lxdqLLr9iE0MDAADYuS0nnH+S5NNJnjC37N5J3t3dl3X3pUneleQ+07rzu/uzc9s+sqpOSXJqkjsl2X9u3QnTzzOSfK67L+nu7yW5oqpunKSSvKCqTk/y4SS3SLL3tM+53b1uenxyktXTPjfs7k9Py98yd67rJHltVZ2R5O0bjWNLtkmSe00x/MAkf1BVh21iu2T2u/m/Y9zENhtu1d43s/B/8RLbHDr3ev4+s2uQJPfNLMrT3eu7++Jp+V6Z/YXHb8/9nv6D7j62uw/u7oNvstuug5cAAACw81pOOF+V5JFJDqmqP5uW1WD7yzY8qKr9Mptlvd80U/q+JPOFduXcOa6cW35VklVJjsosAO/W3WuSfHdu//nt10/bj8b1x9P+d83slurrXs1t0t3fmn5ekOTdSe4+OO+GcW4Y4+ackGQU4v93GJtZf3GSrye51zKOBQAAwCYs6zPO3f3vSR6U5KiqekKSTyR5SFVdv6pukOShmd1uvbEbZRbSF1fV3pnN0G6JPZJc0N0/qaojktx6M+O8KMklVXWPadGjNzrWt7v7qiSPTbLLJs433KaqblBVN9zwOMkDkmz4ButLMvuM8jVx7yRfXWL5p/Oz13NUkk9Ojz+S5Pem8exSVTealv84yUOS/Neq+n+u4ZgAAAB2WsuZAU2SdPeFVXVkZtH81Mw+k/z5afXruvvUqlq90T6nVdWpmX3u9t+SfGoLx3d8kvfW7J98WpfknGXs84TMbre+LMnHM5t5TZJXJXlnVT0iyccyNzM+Zznb7J3k3dNHrVcleUt3v39ad1yS11TV5ZndWr1cGz7jXNN4f2eJbZ6S5PVV9cwk38vsM+ZJ8kdJjp3+QmN9ZhH97STp7suq6kFJPlRVl3X3e7ZgTAAAACSp7s3d8bt9qardp89dp6qelWSf7v6jBQ9rxbvz3jfrdx115KKHAQDbvdu/7PhFDwGAq6GqTt7onxv+v5Y947wd+fWq+tPMXtv5mf3bygAAAHC17HDh3N1vTfLWRY8DAACAHcOyvhwMAAAAdlbCGQAAAAaEMwAAAAwIZwAAABgQzgAAADAgnAEAAGBAOAMAAMCAcAYAAIAB4QwAAAADwhkAAAAGhDMAAAAMCGcAAAAYEM4AAAAwIJwBAABgQDgDAADAgHAGAACAAeEMAAAAA8IZAAAABoQzAAAADAhnAAAAGBDOAAAAMCCcAQAAYEA4AwAAwIBwBgAAgIFVix4AK8Ou++6X27/s+EUPAwAAYMUx4wwAAAADwhkAAAAGhDMAAAAMCGcAAAAYEM4AAAAwIJwBAABgQDgDAADAgHAGAACAAeEMAAAAA8IZAAAABoQzAAAADAhnAAAAGBDOAAAAMCCcAQAAYEA4AwAAwIBwBgAAgIFVix4AK8NPvv+1fPsNT170MADYAe3z+FcseggAcI2YcQYAAIAB4QwAAAADwhkAAAAGhDMAAAAMCGcAAAAYEM4AAAAwIJwBAABgQDgDAADAgHAGAACAAeEMAAAAA8IZAAAABoQzAAAADAhnAAAAGBDOAAAAMCCcAQAAYEA4AwAAwIBwBgAAgAHhDAAAAAPCGQAAAAaEMwAAAAwIZwAAABgQzgAAADAgnAEAAGBAOAMAAMCAcAYAAIAB4QwAAAADwhkAAAAGhDMAAAAMCOcVrKou3ej50VX1yunxHarq41W1rqrOrqpjp+WHV9XFVXVqVZ1TVX+1iLEDAADsKFYtegBcbS9P8tfd/Z4kqaq7zK07qbsfVFW7JTm1qt7d3Z9ayCgBAAC2c2act1/7JPnGhifdfcbGG3T35UnWJbnFthsWAADAjsWM88q2W1Wtm3t+0yQnTI//OslHq+rTST6Y5A3d/cP5navqJklul+QTSx28qo5JckyS3OJmu2/VgQMAAOwozDivbJd395oNf5L8xYYV3f2GJL+U5O1JDk/y2aq63rT6PlV1epLvJDmxu7+z1MG7+9juPri7D77Z7rtdm68DAABguyWct2Pd/a3ufn13PzjJT5PceVp1UncfkOQuSX6vqtYsaowAAADbO+G8naqqI6vqOtPj/5TkZkm+Ob9Nd38pyQuT/PdtP0IAAIAdg3Defj0gyZlVdVqSDyR55iZuyX5NksOqar9tOjoAAIAdhC8HW8G6e/eNnh+X5Ljp8dOSPG2JfT6e5ONzzy+Pb9UGAAC42sw4AwAAwIBwBgAAgAHhDAAAAAPCGQAAAAaEMwAAAAwIZwAAABgQzgAAADAgnAEAAGBAOAMAAMCAcAYAAIAB4QwAAAADwhkAAAAGhDMAAAAMCGcAAAAYEM4AAAAwIJwBAABgQDgDAADAgHAGAACAAeEMAAAAA8IZAAAABoQzAAAADAhnAAAAGBDOAAAAMCCcAQAAYEA4AwAAwIBwBgAAgAHhDAAAAAOrFj0AVobr7Hmr7PP4Vyx6GAAAACuOGWcAAAAYEM4AAAAwIJwBAABgQDgDAADAgHAGAACAAeEMAAAAA8IZAAAABoQzAAAADAhnAAAAGBDOAAAAMCCcAQAAYEA4AwAAwIBwBgAAgAHhDAAAAAPCGQAAAAZWLXoArAw/vey7ufALL130MADYAjc95OmLHgIA7BTMOAMAAMCAcAYAAIAB4QwAAAADwhkAAAAGhDMAAAAMCGcAAAAYEM4AAAAwIJwBAABgQDgDAADAgHAGAACAAeEMAAAAA8IZAAAABoQzAAAADAhnAAAAGBDOAAAAMCCcAQAAYEA4AwAAwIBwBgAAgAHhDAAAAAPCGQAAAAaEMwAAAAwIZwAAABgQzgAAADAgnAEAAGBAOAMAAMCAcAYAAIAB4QwAAAADwhkAAAAGhDMAAAAMCOdJVV26hdsfXlUnTo9/s6qede2MDAAAgEVategB7Ai6+4QkJ2y8vKpWdfdPFzCkn7OSxgIAALA9MeO8kWkm+eNV9Y6qOqeqjq+qmtYdOS37ZJLfmtvn6Kp65fT4uKp6WVV9LMlfVtXdq+rTVXXq9PMOc/u8q6reX1VfrqoXzx3v1VW1tqrOqqrnzi3/tQ3nr6qXz814j87x9qp6b5IPboNfHwAAwA7HjPPSDkxypyTfSvKpJPeqqrVJXpvkvkm+kuStg/1vn+T+3b2+qm6U5LDu/mlV3T/JC5I8bNpuzXSuK5P8a1W9oru/nuTPu/vCqtolyUeq6oAkX0ryd9Oxzq2qf5g73zmDcxya5IDuvnDjQVbVMUmOSZJb/qebbMnvBwAAYKchnJf2+e7+RpJU1bokq5NcmuTc7v7ytPzNmaJzCW/v7vXT4z2SvLGqbpekk1xnbruPdPfF0/G+mOTWSb6e5JFT1K5Ksk+S/TO7O+Dfuvvcad9/mDv/6BwfWiqak6S7j01ybJKs+aV9e/QLAQAA2Fm5VXtpV849Xp+f/QXDcuPysrnHz0/yse6+c5LfSLLr6DxVtV+SZyS5X3cfkOR90z41ON/oHJctvQsAAADLIZyX75wk+1XVbafnj1nmfnsk+eb0+OhlbH+jzGL34qraO8kD585/m6paPT1/1DU4BwAAAMsknJepu6/I7Nbo901fDnb+Mnd9cZIXVtWnkuyyjPOcluTUJGcleX1mn7FOd1+e5PeTvH86/3eTXHx1zgEAAMDyVbePtm4vqmr37r50+pbvv03y5e7+661x7DW/tG9/9E1P3RqHAmAbuekhT1/0EABgh1FVJ3f3wUutM+O8fXni9GVlZ2V2e/bfLXY4AAAAOz7fqr0dmWaXt8oMMwAAAMtjxhkAAAAGhDMAAAAMCGcAAAAYEM4AAAAwIJwBAABgQDgDAADAgHAGAACAAeEMAAAAA8IZAAAABoQzAAAADAhnAAAAGBDOAAAAMCCcAQAAYEA4AwAAwIBwBgAAgAHhDAAAAAPCGQAAAAaEMwAAAAwIZwAAABgQzgAAADAgnAEAAGBAOAMAAMCAcAYAAIAB4QwAAAADqxY9AFaGVTfYOzc95OmLHgYAAMCKY8YZAAAABoQzAAAADAhnAAAAGBDOAAAAMCCcAQAAYEA4AwAAwIBwBgAAgAHhDAAAAAPCGQAAAAaEMwAAAAwIZwAAABgQzgAAADAgnAEAAGBAOAMAAMCAcAYAAIAB4QwAAAADqxY9AFaGq356cS773nsXPQyAncoN9vqNRQ8BAFgGM84AAAAwIJwBAABgQDgDAADAgHAGAACAAeEMAAAAA8IZAAAABoQzAAAADAhnAAAAGBDOAAAAMCCcAQAAYEA4AwAAwIBwBgAAgAHhDAAAAAPCGQAAAAaEMwAAAAwIZwAAABgQzgAAADAgnAEAAGBAOAMAAMCAcAYAAIAB4QwAAAADwhkAAAAGhDMAAAAMCGcAAAAYEM4AAAAwIJwBAABgQDgDAADAgHAGAACAAeG8lVTVpVW1uqour6p1VfXFqnpNVf3c77iquqpeOvf8GVX1nG06YAAAAJZFOG99X+3uNUkOSLJ/kocssc2VSX6rqvbcVoOqql221bkAAAB2JML5WtLdP03y6ST/eYnVP01ybJI/3nhFVf1GVX2uqk6tqg9X1d7T8r2q6kNVdUpV/V1Vnb8hvKvqn6rq5Ko6q6qOmTvWpVX1vKr6XJJDr43XCQAAsKMTzteSqrp+kvslOWMTm/xtkqOqao+Nln8yyT26+8Ak/5jkT6blz07y0e4+KMm7k9xqbp//1t13S3JwkqdU1c2m5TdIcmZ3/3J3f3KJMR5TVWurau33f3Dx1XiVAAAAO75Vix7ADui2VbUuSSd5T3f/81IbdfePqupNSZ6S5PK5VbdM8taq2ifJdZOcOy2/d5KHTvu+v6oumtvnKVX10Onxvklul+QHSdYneeemBtrdx2Y2852D1tyut+RFAgAA7CyE89a34TPOy/G/kpyS5A1zy16R5GXdfUJVHZ7kOdPyWuoA0zb3T3Jod/97VX08ya7T6iu6e/2yRw4AAMDPcav2AnX3hUneluQJc4v3SPLN6fHj5pZ/Mskjk6SqHpDkJnPbXzRF8x2T3ONaHTQAAMBORjhvBVW1KrNvyr46Xppk/tu1n5Pk7VV1UpLvzy1/bpIHVNUpSR6Y5NtJLkny/iSrqur0JM9P8tmrOQ4AAACW4FbtreNOmd2ifV6SO29u4+7efe7xd5Ncf+75e5K8Z4ndLk7yX7r7p1V1aJIjuntDrD9wc+cBAADg6hHO11BVPSmzL/h66rV8qlsleVtV/UKSHyd54rV8PgAAACKcr7Hufk2S12yD83w5yYHX9nkAAAD4j3zGGQAAAAaEMwAAAAwIZwAAABgQzgAAADAgnAEAAGBAOAMAAMCAcAYAAIAB4QwAAAADwhkAAAAGhDMAAAAMCGcAAAAYEM4AAAAwIJwBAABgQDgDAADAgHAGAACAAeEMAAAAA8IZAAAABoQzAAAADAhnAAAAGBDOAAAAMCCcAQAAYEA4AwAAwIBwBgAAgAHhDAAAAAPCGQAAAAZWLXoArAy/sGqP3GCv31j0MAAAAFYcM84AAAAwIJwBAABgQDgDAADAgHAGAACAAeEMAAAAA8IZAAAABoQzAAAADAhnAAAAGBDOAAAAMCCcAQAAYEA4AwAAwIBwBgAAgAHhDAAAAAPCGQAAAAaEMwAAAAysWvQAWBl+uv5H+cGP3r/oYQBsN252oyMXPQQAYBsx4wwAAAADwhkAAAAGhDMAAAAMCGcAAAAYEM4AAAAwIJwBAABgQDgDAADAgHAGAACAAeEMAAAAA8IZAAAABoQzAAAADAhnAAAAGBDOAAAAMCCcAQAAYEA4AwAAwIBwBgAAgAHhDAAAAAPCGQAAAAaEMwAAAAwIZwAAABgQzgAAADAgnAEAAGBAOAMAAMCAcAYAAIAB4QwAAAADwhkAAAAGhDMAAAAMCGcAAAAYEM4AAAAwIJyXqaouXfQYAAAA2PaE806gZlxrAACAq0FMbYGq2r2qPlJVp1TVGVX14Gn586vqj+a2+59V9ZTB9qur6uyqem1VnVVVH6yq3aZ1T6yqL1TVaVX1zqq6/rT8tlX12Wnd8zbMgC/jHK9KckqSfbftbwsAAGDHIJy3zBVJHtrdByU5IslLq6qS/O8kj0uSaWb30UmOH2yfJLdL8rfdfackP0zysGn5u7r7kO6+a5KzkzxhWv43Sf6muw9J8q1ljClJ7pDkTd19YHefv/GLqapjqmptVa39wQ8uvma/GQAAgB3UqkUPYDtTSV5QVYcluSrJLZLs3d3nVdUPqurAJHsnObW7f1BV11lq++lY53b3uunxyUlWT4/vXFX/X5IbJ9k9yQem5Ycmecj0+C1J/mo0pmnd+d392U29mO4+NsmxSbLmwNv3lv0qAAAAdg7CecsclWSvJHfr7p9U1XlJdp3WvS7J0Un+U5LXL2P7K+eOuz7JbtPj45I8pLtPq6qjkxx+DcZ02Ra9OgAAAH6OW7W3zB5JLpgC9Ygkt55b9+4kRyY5JD+bJR5tvyk3TPLtabb6qLnln83Pbud+9DLHBAAAwDVkxnkZqmpVZjPExyd5b1WtTbIuyTkbtunuH1fVx5L8sLvXT4s3uf3A/0jyuSTnJzkjs5BOkqcmeXNVPT3J+5Js+FDy1TkHAAAAyyScl+dOSb7a3d/P7LPGP2f6UrB7JHnEhmWj7ZPceW67v5p7/Ookr15i+28muUd3d1U9OsnaLTkHAAAAV49w3oyqelKSp2Q247upbfZPcmKSd3f3l6+lodwtySunb8z+YZL/di2dBwAAgDnCeTO6+zVJXrOZbb6Y5DbX8jhOSnLXa/McAAAA/DxfDgYAAAADwhkAAAAGhDMAAAAMCGcAAAAYEM4AAAAwIJwBAABgQDgDAADAgHAGAACAAeEMAAAAA8IZAAAABoQzAAAADAhnAAAAGBDOAAAAMCCcAQAAYEA4AwAAwIBwBgAAgAHhDAAAAAPCGQAAAAaEMwAAAAwIZwAAABgQzgAAADAgnAEAAGBAOAMAAMCAcAYAAICBVYseACvDql1ulJvd6MhFDwMAAGDFMeMMAAAAA8IZAAAABoQzAAAADAhnAAAAGBDOAAAAMCCcAQAAYEA4AwAAwIBwBgAAgAHhDAAAAAPCGQAAAAaEMwAAAAwIZwAAABgQzgAAADAgnAEAAGBAOAMAAMCAcAYAAICBVYseACvDv//4wpz69X9Y9DAAFuLAfR+z6CEAACuYGWcAAAAYEM4AAAAwIJwBAABgQDgDAADAgHAGAACAAeEMAAAAA8IZAAAABoQzAAAADAhnAAAAGBDOAAAAMCCcAQAAYEA4AwAAwIBwBgAAgAHhDAAAAAPCGQAAAAaEMwAAAAwIZwAAABgQzgAAADAgnAEAAGBAOAMAAMCAcAYAAIAB4QwAAAADwhkAAAAGhDMAAAAMCGcAAAAYEM4AAAAwIJwBAABgQDgDAADAgHDejKr666p66tzzD1TV6+aev7SqnlZVJ25i/9dV1f7T4z9b5jkfUVVnV9XHqurgqnr5ZrY/fHD+86pqz+WcFwAAgJ8nnDfv00numSRV9QtJ9kxyp7n190xynU3t3N2/091fnJ4uK5yTPCHJ73f3Ed29trufsuXDBgAAYGsQzpv3qUzhnFkwn5nkkqq6SVVdL8kvJTk1ye5V9Y6qOqeqjq+qSpKq+vg0a/yiJLtV1bqqOn5a99tV9flp2d9V1S5V9RdJ7p3kNVX1kvnZ5Kq6QVW9vqq+UFWnVtWDNx5sVd2sqj44rf+7JHUt/34AAAB2aMJ5M7r7W0l+WlW3yiygP5Pkc0kOTXJwktOT/DjJgUmemmT/JLdJcq+NjvOsJJd395ruPqqqfinJo5Lcq7vXJFmf5Kjufl6StdPjZ240nD9P8tHuPiTJEUleUlU32GibZyf5ZHcfmOSEJLfa1GurqmOqam1Vrb3owku25NcCAACw01i16AFsJzbMOt8zycuS3GJ6fHFmt3Inyee7+xtJUlXrkqxO8snBMe+X5G5JvjBNTu+W5ILNjOMBSX6zqp4xPd81Px/GhyX5rSTp7vdV1UWbOlh3H5vk2CTZ/4Db9GbODQAAsFMSzsuz4XPOd8nsVu2vJ3l6kh8lef20zZVz26/P5n+3leSN3f2nWzCOSvKw7v7X/7Cwau+NthPBAAAAW4lbtZfnU0kelOTC7l7f3RcmuXFmt2t/ZguO85Oq2vBFYh9J8vCq+sUkqaqbVtWtN7P/B5I8ee7z0wcusc0nkhw1rX9gkptswfgAAADYiHBenjMy+zbtz2607OLu/v4WHOfYJKdX1fHTN23/v0k+WFWnJ/lQkn02s//zM/sG79Or6szp+caem+Swqjols1u7v7YF4wMAAGAj1e2uXmafcT7+ff9z0cMAWIgD933MoocAACxYVZ3c3Qcvtc6MMwAAAAwIZwAAABgQzgAAADAgnAEAAGBAOAMAAMCAcAYAAIAB4QwAAAADwhkAAAAGhDMAAAAMCGcAAAAYEM4AAAAwIJwBAABgQDgDAADAgHAGAACAAeEMAAAAA8IZAAAABoQzAAAADAhnAAAAGBDOAAAAMCCcAQAAYEA4AwAAwIBwBgAAgAHhDAAAAAPCGQAAAAaEMwAAAAwIZwAAABgQzgAAADCwatEDYGW4/nVvmgP3fcyihwEAALDimHEGAACAAeEMAAAAA8IZAAAABoQzAAAADAhnAAAAGBDOAAAAMCCcAQAAYEA4AwAAwIBwBgAAgAHhDAAAAAPCGQAAAAaEMwAAAAwIZwAAABgQzgAAADAgnAEAAGBg1aIHwMrwg3+/KMed8rZFDwPYyR190CMXPQQAgJ9jxhkAAAAGhDMAAAAMCGcAAAAYEM4AAAAwIJwBAABgQDgDAADAgHAGAACAAeEMAAAAA8IZAAAABoQzAAAADAhnAAAAGBDOAAAAMCCcAQAAYEA4AwAAwIBwBgAAgAHhDAAAAAPCGQAAAAaEMwAAAAwIZwAAABgQzgAAADAgnAEAAGBAOAMAAMCAcAYAAIAB4QwAAAADwhkAAAAGhDMAAAAMCGcAAAAYEM4AAAAwIJwBAABgYKcM56rqqvr7ueerqup7VXXiVjr+javq9+eeH76lx66qj1fVwVuw/eqqOnPj81XVb1bVs7bk3AAAAPzMThnOSS5Lcueq2m16/qtJvrklB6iqVYPVN07y+4P120x3n9DdL1r0OAAAALZXO2s4J8k/J/n16fFjkvzDhhVVdfeq+nRVnTr9vMO0/OiqentVvTfJB6tq96r6SFWdUlVnVNWDp0O8KMltq2pdVb1kWrZ7Vb2jqs6pquOrqqZj/kVVfaGqzqyqYzcsnzyiqj5fVV+qqvtM26+uqpOmc55SVfccvchpzK+8pr8sAACAndXOHM7/mOTRVbVrkgOSfG5u3TlJDuvuA5P8RZIXzK07NMnjuvu+Sa5I8tDuPijJEUleOoXvs5J8tbvXdPczp/0OTPLUJPsnuU2Se03LX9ndh3T3nZPsluRBc+da1d13n/Z79rTsgiS/Op3zUUlefnV/AVV1TFWtraq1l1z0o6t7GAAAgB3a6HbjHVp3n15VqzObbf4/G63eI8kbq+p2STrJdebWfai7L5weV5IXVNVhSa5Kcoske2/ilJ/v7m8kSVWtS7I6ySeTHFFVf5Lk+klumuSsJO+d9nnX9PPkaftMY3llVa1Jsj7J7Zf7mjfW3ccmOTZJ9tv/tn11jwMAALAj22nDeXJCkr9KcniSm80tf36Sj3X3Q6e4/vjcusvmHh+VZK8kd+vun1TVeUl23cS5rpx7vD7Jqmm2+1VJDu7ur1fVczba/8r57afHf5zku0numtkdA1ds7kUCAABw9e3Mt2onyeuTPK+7z9ho+R752ZeFHT3Yf48kF0zRfESSW0/LL0lyw2Wcf0Mkf7+qdk/y8GXss0eSb3f3VUkem2SXZewDAADA1bRTh3N3f6O7/2aJVS9O8sKq+lTGYXp8koOram1ms8/nTMf9QZJPTV/49ZJN7dzdP0zy2iRnJPmnJF9YxrBfleRxVfXZzG7Tvmwz2wMAAHANVLePtjL7jPOz3/zCRQ8D2MkdfdAjFz0EAGAnVVUnd/fBS63bqWecAQAAYHOEMwAAAAwIZwAAABgQzgAAADAgnAEAAGBAOAMAAMCAcAYAAIAB4QwAAAADwhkAAAAGhDMAAAAMCGcAAAAYEM4AAAAwIJwBAABgQDgDAADAgHAGAACAAeEMAAAAA8IZAAAABoQzAAAADAhnAAAAGBDOAAAAMCCcAQAAYEA4AwAAwIBwBgAAgAHhDAAAAAPCGQAAAAaEMwAAAAwIZwAAABhYtegBsDLc7Po3ydEHPXLRwwAAAFhxzDgDAADAgHAGAACAAeEMAAAAA8IZAAAABoQzAAAADAhnAAAAGBDOAAAAMCCcAQAAYEA4AwAAwIBwBgAAgAHhDAAAAAPCGQAAAAaEMwAAAAwIZwAAABgQzgAAADCwatEDYGU4/6If5Env+PtFDwO4lr3m4Y9d9BAAALY7ZpwBAABgQDgDAADAgHAGAACAAeEMAAAAA8IZAAAABoQzAAAADAhnAAAAGBDOAAAAMCCcAQAAYEA4AwAAwIBwBgAAgAHhDAAAAAPCGQAAAAaEMwAAAAwIZwAAABgQzgAAADAgnAEAAGBAOAMAAMCAcAYAAIAB4QwAAAADwhkAAAAGhDMAAAAMCGcAAAAYEM4AAAAwIJwBAABgQDgDAADAgHAGAACAAeEMAAAAA9s0nKtqfVWtq6rTquqUqrrntjz/clXVeVW15xZsv6aqfm3u+eFb+tqmfS6uqlOr6pyq+qst2X8zxz1xaxwLAABgZ7StZ5wv7+413X3XJH+a5IXb+PxJkqraZSsfck2SX5t7fniSq/OXAid194FJDkzyoKq61zUfGgAAANfEIm/VvlGSi5Kkqnavqo9Ms9BnVNWDp+Wrq+rsqnptVZ1VVR+sqt2mdR+vqr+sqs9X1Zeq6j7T8l2q6iVV9YWqOr2qfndafnhVfayq3pLkjKr6hap61XTcE6vq/1TVw+fG9+S58dxxOsbdq+rT06zwp6vqDlV13STPS/KoaTb9vyd5UpI/np7fp6p+o6o+N+334arae/SL6e7Lk6xLcovpvI+ZxnFmVf3lhu2q6tVVtXZ6Dc+dW37kNGv9ySS/dQ2uEQAAwE5v1TY+325VtS7Jrkn2SXLfafkVSR7a3T+abpH+bFWdMK27XZLHdPcTq+ptSR6W5M3TulXdfffpNulnJ7l/kickubi7D6mq6yX5VFV9cNr+7knu3N3nTpG8OsldkvxikrOTvH5urN/v7oOq6veTPCPJ7yQ5J8lh3f3Tqrp/khd098Oq6i+SHNzdf5gkU9xf2t1/NT2/SZJ7dHdX1e8k+ZMkT9/UL2na/nZJPlFVN0/yl0nultlfNHywqh7S3f+U5M+7+8JpBv0jVXVAki8lee30u/1KkrcOznNMkmOSZPc9b7apzQAAAHZq2zqcL+/uNUlSVYcmeVNV3TlJJXlBVR2W5KrMZlo3zMqe293rpscnZxa7G7xrieUPSHLA3OzxHplF6I+TfL67z52W3zvJ27v7qiTfqaqPbTTW+WNvmLXdI8kbq+p2STrJdZb5um+Z5K1VtU+S6yY5dxPb3aeqTk9yhyQv6u7vTLPvH+/u7yVJVR2f5LAk/5TkkVP8rsrsLyL2z+wugnO7+8vT9m/OFMcb6+5jkxybJHvddr9e5msBAADYqSzsVu3u/kySPZPsleSo6efdprD+bmaz0kly5dxu6/MfY//KJZZXkidPn6Ve0937dfeGGefL5vatzQxxqWM/P8nHuvvOSX5jboyb84okr+zuuyT53cF+J3X3AZnNgv9eVa3Z1Dirar/MZsLvN+3zvrnjimAAAICtZGHhPH1ueJckP8hsJveC7v5JVR2R5NbX4NAfyCw6rzOd5/ZVdYMltvtkkodNn3XeO7Mv9NqcPZJ8c3p89NzyS5LccPB8fr/Hbe4k3f2lzL447b8n+VySX6mqPadbsh+T5F8y+4z4ZUkunsb/wGn3c5LsV1W3nZ4/ZhmvCwAAgE3Y1uG82/SFWesy++zt47p7fZLjkxxcVWszm30+5xqc43VJvpjklKo6M8nfZelb0t+Z5BtJNmzzuSQXb+bYL07ywqr6VGbRv8HHkuw/vbZHJXlvkodu+HKwJM9J8vaqOinJ95f5Ol6T2S3Zu2b2DeQfS3JaklO6+z3dfVqSU5Ocldlnsz+VJN19RWa3Zr9v+nKw85d5PgAAAJZQ3TvvXb1VtXt3X1pVN0vy+ST36u7vLHpci7DXbffrh/3l8xY9DOBa9pqHP3bRQwAAWJGq6uTuPnipddv6y8FWmhOr6saZfWHX83fWaAYAAGDTdupw7u7DFz0GAAAAVraFfTkYAAAAbA+EMwAAAAwIZwAAABgQzgAAADAgnAEAAGBAOAMAAMCAcAYAAIAB4QwAAAADwhkAAAAGhDMAAAAMCGcAAAAYEM4AAAAwIJwBAABgQDgDAADAgHAGAACAAeEMAAAAA8IZAAAABoQzAAAADAhnAAAAGBDOAAAAMCCcAQAAYEA4AwAAwIBwBgAAgAHhDAAAAAPCGQAAAAZWLXoArAy3vsnN8pqHP3bRwwAAAFhxzDgDAADAgHAGAACAAeEMAAAAA8IZAAAABoQzAAAADAhnAAAAGBDOAAAAMCCcAQAAYEA4AwAAwIBwBgAAgAHhDAAAAAPCGQAAAAaEMwAAAAwIZwAAABgQzgAAADCwatEDYGX48rcuypHPffuihwE7tPc/+xGLHgIAAFeDGWcAAAAYEM4AAAAwIJwBAABgQDgDAADAgHAGAACAAeEMAAAAA8IZAAAABoQzAAAADAhnAAAAGBDOAAAAMCCcAQAAYEA4AwAAwIBwBgAAgAHhDAAAAAPCGQAAAAaEMwAAAAwIZwAAABgQzgAAADAgnAEAAGBAOAMAAMCAcAYAAIAB4QwAAAADwhkAAAAGhDMAAAAMCGcAAAAYEM4AAAAwIJwBAABgQDgDAADAgHAGAACAgc2Gc1VdOvf416rqy1V1q2t3WNtOVa2uqjO3cJ8bV9U7quqcqjq7qg6dlh9dVTef2+68qtpzM8c6vKourqp1VXV6VX24qn5x7niv3BavCQAAgKUte8a5qu6X5BVJjuzury1j+6qqHXVG+2+SvL+775jkrknOnpYfneTmm9pp4KTuXtPdByT5QpI/2CqjBAAA4BpbVthW1X2SvDbJr3f3V6dlT6uqM6c/T52WrZ5mYF+V5JQk+1bVq6tqbVWdVVXPnTvmeVX1gqr6zLT+oKr6QFV9taqeNG2ze1V9pKpOqaozqurBG53ntdNxP1hVu03rDplmbj9TVS/ZMPM67XPSdKxTquqeS7zO5WxzoySHJfnfSdLdP+7uH1bVw5McnOT4afZ4t2mXJ8+N/46b+T1XkhsmuWiJdbeefhenTz9vNS3fu6reXVWnTX/uudF+t6mqU6vqkNG5AQAAWNpywvl6Sd6T5CHdfU6SVNXdkjw+yS8nuUeSJ1bVgdP2d0jypu4+sLvPT/Ln3X1wkgOS/EpVHTB37K9396FJTkpyXJKHT8d73rT+iiQP7e6DkhyR5KVTXCbJ7ZL8bXffKckPkzxsWv6GJE+ajrt+7lwXJPnV6ViPSvLyJV7rcra5TZLvJXnDFKSvq6obdPc7kqxNctQ0e3z5tP33p+O9OskzljhektynqtYl+VqS+yd5/RLbvDKz3+sBSY6fG9vLk/xLd981yUFJztqwQ1XdIck7kzy+u7+w8QGr6pjpLy3W/vjff7SJoQEAAOzclhPOP0ny6SRPmFt27yTv7u7LuvvSJO9Kcp9p3fnd/dm5bR9ZVackOTXJnZLsP7fuhOnnGUk+192XdPf3klxRVTdOUkleUFWnJ/lwklsk2Xva59zuXjc9PjnJ6mmfG3b3p6flb5k713WSvLaqzkjy9o3GsSXbrMosUF/d3QcmuSzJs5bYboN3zY9xE9tsuFV738zC/8VLbHPo3Ov5+8yuQZLcN7MoT3ev7+6Lp+V7ZfYXHr8993v6D7r72O4+uLsPvu71bzR4CQAAADuv5YTzVUkemeSQqvqzaVkNtr9sw4Oq2i+zWdb7TTOl70uy69y2V86d48q55VdlFqhHZRaAd+vuNUm+O7f//Pbrp+1H4/rjaf+7ZnZL9XWv5jbfSPKN7v7c9PwdmYX0pmwY54Yxbs4Jmd0Kvjm9mfUXJ/l6knst41gAAABswrI+49zd/57kQUmOqqonJPlEkodU1fWr6gZJHprZ7dYbu1FmIX1xVe2d5IFbOL49klzQ3T+pqiOS3Hoz47woySVVdY9p0aM3Ota3u/uqJI9Nsssmzjfcpru/k+Tr023QSXK/JF+cHl+S2WeUr4l7J/nqEss/nZ+9nqOSfHJ6/JEkv5ckVbXL9BnsJPlxkock+a9V9f9cwzEBAADstJYzA5ok6e4Lq+rIzKL5qZl9Jvnz0+rXdfepVbV6o31Oq6pTM/vc7b8l+dQWju/4JO+tqrVJ1iU5Zxn7PCGz260vS/LxzGZek+RVSd5ZVY9I8rHMzYzPWc42SfLkzL4E7LqZva7HT8uPS/Kaqro8s1url2vDZ5xrGu/vLLHNU5K8vqqemdlnrDec84+SHDv9hcb6zCL620nS3ZdV1YOSfKiqLuvu92zBmAAAAEhS3Zu743f7UlW7T5+7TlU9K8k+3f1HCx7WirfHzW/bh/7uixY9DNihvf/Zj1j0EAAA2ISqOnn6Yuufs+wZ5+3Ir1fVn2b22s7P7N9WBgAAgKtlhwvn7n5rkrcuehwAAADsGJb15WAAAACwsxLOAAAAMCCcAQAAYEA4AwAAwIBwBgAAgAHhDAAAAAPCGQAAAAaEMwAAAAwIZwAAABgQzgAAADAgnAEAAGBAOAMAAMCAcAYAAIAB4QwAAAADwhkAAAAGhDMAAAAMCGcAAAAYEM4AAAAwIJwBAABgQDgDAADAgHAGAACAAeEMAAAAA8IZAAAABoQzAAAADAhnAAAAGFi16AGwMtzu5jfJ+5/9iEUPAwAAYMUx4wwAAAADwhkAAAAGhDMAAAAMCGcAAAAYEM4AAAAwIJwBAABgQDgDAADAQHX3osfAClBVlyT510WPg5+zZ5LvL3oQ/BzXZeVybVYm12Vlcl1WJtdlZXJdVq6teW1u3d17LbVi1VY6Adu/f+3ugxc9CP6jqlrruqw8rsvK5dqsTK7LyuS6rEyuy8rkuqxc2+rauFUbAAAABoQzAAAADAhnNjh20QNgSa7LyuS6rFyuzcrkuqxMrsvK5LqsTK7LyrVNro0vBwMAAIABM84AAAAwIJwBAABgQDjv5KrqyKr616r6SlU9a9Hj2dlU1XlVdUZVrauqtdOym1bVh6rqy9PPm8xt/6fTtfrXqvovixv5jqeqXl9VF1TVmXPLtvhaVNXdpmv6lap6eVXVtn4tO5JNXJfnVNU3p/fNuqr6tbl1rss2UFX7VtXHqursqjqrqv5oWu49s0CD6+I9s0BVtWtVfb6qTpuuy3On5d4vCzS4Lt4vK0BV7VJVp1bVidPzxb9futufnfRPkl2SfDXJbZJcN8lpSfZf9Lh2pj9Jzkuy50bLXpzkWdPjZyX5y+nx/tM1ul6S/aZrt8uiX8OO8ifJYUkOSnLmNbkWST6f5NAkleSfkzxw0a9te/6zievynCTPWGJb12XbXZd9khw0Pb5hki9Nv3/vmZV5XbxnFntdKsnu0+PrJPlcknt4v6zY6+L9sgL+JHlakrckOXF6vvD3ixnnndvdk3ylu/+tu3+c5B+TPHjBY2J2Dd44PX5jkofMLf/H7r6yu89N8pXMriFbQXd/IsmFGy3eomtRVfskuVF3f6Zn/4v9prl9uBo2cV02xXXZRrr72919yvT4kiRnJ7lFvGcWanBdNsV12QZ65tLp6XWmPx3vl4UaXJdNcV22kaq6ZZJfT/K6ucULf78I553bLZJ8fe75NzL+DyxbXyf5YFWdXFXHTMv27u5vJ7P/E5TkF6flrte2t6XX4hbT442Xs/X9YVWdXrNbuTfcruW6LEBVrU5yYGazNd4zK8RG1yXxnlmo6bbTdUkuSPKh7vZ+WQE2cV0S75dF+19J/iTJVXPLFv5+Ec47t6Xu8/fvk21b9+rug5I8MMkfVNVhg21dr5VjU9fCNdo2Xp3ktknWJPl2kpdOy12Xbayqdk/yziRP7e4fjTZdYplrcy1Z4rp4zyxYd6/v7jVJbpnZbNidB5u7LtvIJq6L98sCVdWDklzQ3Scvd5clll0r10U479y+kWTfuee3TPKtBY1lp9Td35p+XpDk3Zndev3d6faSTD8vmDZ3vba9Lb0W35geb7ycrai7vzv9n52rkrw2P/vIguuyDVXVdTKLs+O7+13TYu+ZBVvqunjPrBzd/cMkH09yZLxfVoz56+L9snD3SvKbVXVeZh8jvW9VvTkr4P0inHduX0hyu6rar6qum+TRSU5Y8Jh2GlV1g6q64YbHSR6Q5MzMrsHjps0el+Q90+MTkjy6qq5XVfsluV1mX3rAtWeLrsV069AlVXWP6Zsb/+vcPmwlG/7DOXloZu+bxHXZZqbf4/9OcnZ3v2xulffMAm3qunjPLFZV7VVVN54e75bk/knOiffLQm3quni/LFZ3/2l337K7V2fWJh/t7t/OCni/rLomO7N96+6fVtUfJvlAZt+w/fruPmvBw9qZ7J3k3dM3469K8pbufn9VfSHJ26rqCUm+luQRSdLdZ1XV25J8MclPk/xBd69fzNB3PFX1D0kOT7JnVX0jybOTvChbfi1+L8lxSXbL7Bsc/3kbvowdziauy+FVtSazW67OS/K7ieuyjd0ryWOTnDF9PjBJ/izeM4u2qevyGO+ZhdonyRurapfMJq3e1t0nVtVn4v2ySJu6Ln/v/bIiLfy/LzX7kjEAAABgKW7VBgAAgAHhDAAAAAPCGQAAAAaEMwAAAAwIZwAAABgQzgDA1VZVl27l4z2kqvafe/68qrr/1jwHAGwp/xwVAHC1VdWl3b37VjzecUlO7O53bK1jAsA1ZcYZALjGauYlVXVmVZ1RVY+aW/cn07LTqupF07InVtUXpmXvrKrrV9U9k/xmkpdU1bqqum1VHVdVD5/2uV9VnTod6/VVdb1p+XlV9dyqOmVad8dF/A4A2HEJZwBga/itJGuS3DXJ/TOL332q6oFJHpLkl7v7rklePG3/ru4+ZFp2dpIndPenk5yQ5Jndvaa7v7rh4FW1a5Ljkjyqu++SZFWS35s7//e7+6Akr07yjGvvZQKwMxLOAMDWcO8k/9Dd67v7u0n+JckhmUX0G7r735Okuy+ctr9zVZ1UVWckOSrJnTZz/DskObe7vzQ9f2OSw+bWv2v6eXKS1df0xQDAPOEMAGwNNVi+1BeqHJfkD6fZ4+cm2fVqHn+DK6ef6zObjQaArUY4AwBbwyeSPKqqdqmqvTKbDf58kg8m+W9Vdf0kqaqbTtvfMMm3q+o6mc04b3DJtG5j5yRZXVX/eXr+2MxmtQHgWiecAYCt4d1JTk9yWpKPJvmT7v5Od78/s88tr62qdfnZ54//R5LPJflQZlG8wT8meeb0JWC33bCwu69I8vgkb59u774qyWuu3ZcEADP+OSoAAAAYMOMMAAAAA8IZAAAABoQzAAAADAhnAAAAGBDOAAAAMCCcAQAAYEA4AwAAwMD/DwMd1Dg8lH+J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3"/>
          <a:stretch>
            <a:fillRect/>
          </a:stretch>
        </p:blipFill>
        <p:spPr>
          <a:xfrm>
            <a:off x="3464417" y="875763"/>
            <a:ext cx="7379594" cy="5308269"/>
          </a:xfrm>
          <a:prstGeom prst="rect">
            <a:avLst/>
          </a:prstGeom>
        </p:spPr>
      </p:pic>
    </p:spTree>
    <p:extLst>
      <p:ext uri="{BB962C8B-B14F-4D97-AF65-F5344CB8AC3E}">
        <p14:creationId xmlns:p14="http://schemas.microsoft.com/office/powerpoint/2010/main" val="3611876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788" t="37104" r="10341" b="34023"/>
          <a:stretch/>
        </p:blipFill>
        <p:spPr>
          <a:xfrm>
            <a:off x="148240" y="128167"/>
            <a:ext cx="9221274" cy="2112134"/>
          </a:xfrm>
          <a:prstGeom prst="rect">
            <a:avLst/>
          </a:prstGeom>
        </p:spPr>
      </p:pic>
      <p:sp>
        <p:nvSpPr>
          <p:cNvPr id="3" name="AutoShape 2" descr="data:image/png;base64,iVBORw0KGgoAAAANSUhEUgAAAjgAAAJICAYAAABsV543AAAAOXRFWHRTb2Z0d2FyZQBNYXRwbG90bGliIHZlcnNpb24zLjUuMSwgaHR0cHM6Ly9tYXRwbG90bGliLm9yZy/YYfK9AAAACXBIWXMAAAsTAAALEwEAmpwYAABQDElEQVR4nO3dd5hU5fnG8e+zCyxIU8BCUUBjRVADtiAqgooi2FMssaNgQhJbEkuOJ2o0xvJTI2CLRmOJJRrQxAoq2EERNQooUhQUbLD0Le/vjzPogruwszsz75xz7s917bWF3Zl7Czv3Pu97zjHnHCIiIiJJUuI7gIiIiEiuqeCIiIhI4qjgiIiISOKo4IiIiEjiqOCIiIhI4qjgiIiISOKo4IgIAGZ2oZndvp5/P9nMJhU402wzG5h5eb35ikHNvMXGzMaY2SWZl/c3s098ZxLJJxUciZ3Mg8gKM1tqZp+Z2V1m1qqRt1nwB+9sFCKfc+5PzrnTM/fXzcycmTVpzG1mcr9jZssz36vRZrZxY/PlmpltnMn2WSbrO2Z2Sj7uK4tM+5tZdebnfM3TuIbennPuLOfcZXXcV9EWM5GGUsGRuBrinGsF7ArsBvzeb5z1a2xRiCMzOxf4M3A+0BbYC+gKPGNmzXxmqymT5VmibHsTZT0fuMrMzqnjY3L6/VzP7c13zrWq8TQkl/crkmQqOBJrzrnPgKeIig4AZraXmb1sZt+Y2dtmtn+NfzvZzGaZWbmZfWxmx5vZjsAYYO/MX8nfZN53sJm9ZWZLzGyemV1a43a+N+JfZznlUjN72Mz+YWZLgJPNbA8zeyWTa4GZ/bXmA31mYnKWmc00s6/N7GaL1JXvUDP7X+Zz+dTMzqvta2Rmc8ysd+blEzL3s1Pm9dPN7LEamf+R+bAXM8+/ydzn3jVu75pMvo/N7JA67rMNEAK/dM496ZyrcM7NBn5MVCROqHGfD5rZ3ZnP4z0z61PHbX6br8aE6SQzm2tmX5jZRTXet8TMfmdmH5nZl5n7aFfb7QInAlsBxzrnPs5kfRIYCfwx87ms+f7+1symAcvMrImZnZj5+n5Z8/43lKFG/tPMbC4wvo5stX0d6vy5zPz7PjV+/ueZ2cmZt99lZpfXcnv3ZD7/cZnv9QVm9oSZ/XKd95tmZkfUN6eIbyo4Emtm1gU4BPgw83pn4AngcqAdcB7wiJltamYtgRuBQ5xzrYEfAVOdc+8DZwGvZP5K3jhz88uAnwMbA4OB4Vn+gj8ceDjz8fcCVcBvgA5Ek4IBwIh1PuYwYHdgF6IycPB68t0BnJn5XHam7gfJF4D9My/vC8wC9qvx+gu1fMy+mecbZ+7zlczrewLTM5/D1cAdZma1fPyPgObAv2q+0Tm3FPgvcGCNNw8FHiD6Oo0F/lrH51GbfYDtib6Wf8iUQYjKyRFEn2cn4Gvg5jpu40Dgv865Zeu8/ZHM57B3jbf9jOhnYWNgO2A0UUHqBLQHutR43/pk2A/YETh4A59nTXX+XJrZVkRf35uATYmK/9T13Zhz7kRgLpmpqHPuauDvZEpo5nZ3AToD/8kip4hXKjgSV4+ZWTkwD1gIBJm3nwD8xzn3H+dctXPuGWAycGjm36uBnc2shXNugXPuvbruwDn3vHPuncztTAPu57tiUB+vOOcey3z8CufcFOfcq865ysw045Zabu8q59w3zrm5wARqTKZqUQHsZGZtnHNfO+ferOP9XqhxP/2AK2u8vh+1F5y6zHHO3eacqyJ6EOwIbF7L+3UAvnDOVdbybwsy/77GpMz3qwq4h6jc1VeY+dq+Dbxd42PPBC5yzn3inFsFXAocY7UvBXXIZFpLJvsX62S90Tk3zzm3AjgGeNw592LmPi4h+vlaoz4ZLnXOLcvcXm06ZSYxa55+vIGfy+OBZ51z92cmUV8656bWcdvr829gWzPbNvP6icA/nXOrG3BbIl6o4EhcHZGZXOwP7MB3D0JdgWNrPigQ/ZXfMfMX+k+IpiELMmP4Heq6AzPb08wmmNkiM1uc+bgOdb1/Leatc3vbmdnjFm1kXQL8qZbb+6zGy8uB9W2ePpqouM0xsxdqLiOt4wWgn5ltAZQC/wT6mlk3ov0mU+v5+ayVzzm3PPNibRm/ADrUUSg6Zv79e7dJ9Dk3r+Pj1puHtb9eXYFHa/wMvE80QautjH2RybSWTIYO62St+T3tVPP1zM/XlzX+vT4Z1voZqcV859zGNZ4e3MDP5ZbARxu4zQ3KFLIHgRPMrIRocnVPY29XpJBUcCTWnHMvAHcB12TeNA+4Z50HhZbOuasy7/+Uc+5Aoge0D4Db1txULTd/H9GSyZbOubZE+2DWLMcsAzZa845mVkq0JLBWvHVeH525z22dc22AC2vc3gY/1e+9wbk3nHOHA5sBjxE9IH3/A537kOjBfyTwonOunKgYDCOanlTX9mH1zFWXV4BVwFE135hZJjwEeK6Rt78h84iWImv+HDR3zn1ay/s+CxySyVbT0USfw6s13lbz67KAqFAAYGYbES1TZZOhIV/n9f1czgO2acBt1pbj70QToQHA8hrLlCKxoIIjSfB/wIFmtivwD2CImR1sZqVm1tyiDcFdzGxzMxuaeSBbBSwl+osa4HOgi619dE9r4Cvn3Eoz2wM4rsa/zSCaNAw2s6bAxUDZBnK2BpYASzOTo+FZfI5r5TOzZhZtkG7rnKvI3G7Vej7+BeAXfLcc9fw6r69rEdFyy9ZZZPyWc24x0Sbjm8xskJk1zUyMHgI+If/TgDHAFWbWFSCzB+vwOt73nkymhzKbf5ua2cFE+7UuzXwutXkYOCyzqbcZ8EfW/p2aTYZsrO/n8l5goJn9OLMJun3m/8WGfM463+tMoakGrkXTG4khFRyJPefcIuBu4BLn3Dyizb0XEj1IzyM65Lck83QuMB/4imjfwppNvuOB94DPzGzNksQIoqNoyoE/UGNCknnQGwHcDnxKNNHZ0InTziN6MConmhz9M4tPs7Z8JwKzM8tdZ1FjU2gtXiB6YHyxjtfXkll+ugJ4KbPEslcWWdfcxtVE34driArYa0TfjwGZJZB8uoFoyvF05vv3KtEG6dpyrgIGZrK9lsl6HdH+mb/UdQeZ/VtnE01UFhBtIq75M1DvDFla38/lXKJly3OJfsanUr89TVcCF2e+1zWPxrsb6En0h4NIrJhzjZ1Ei4hIEpnZz4Fhzrl9fGcRyZYmOCIi8j2ZPUUjgFt9ZxFpCBUcERFZS2YP0iKivTn3eY4j0iBaohIREZHE0QR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RwVHREREEkcFR0RERBJHBUdEREQSp4nvACIi6wrD8GigLVC1zlM1UAksAb4GvgK+DoJgiaeoIlKkzDnnO4OIyFrCMHwX6JHFh1QC3xCVnm+LTy2vfwnMAT4KgmBpDiOLSJHRBEdEkqAJ0CHzVC9hGC4EPso8zarx8kdBEHyWj5AiUjia4IhI0WnABCfXlhGVnprFZwbwZhAEX3nMJSL1pIIjIkWnCArO+swC3gAmZ55P0XKXSPFRwRGRolPkBWdd1cB0vis8bwBTgyBY6TWVSMqp4IhI0YlZwalNJfAu35WeiUEQvO83kki6qOCISNFJQMGpzTzgaeAp4NkgCL72nEck0VRwRKToJLTg1FRFNNlZU3heC4Kgym8kkWRRwRGRopOCgrOub4DnyBSeIAjm+I0jEn8qOCJSdFJYcNY1nWiy8x/guSAIKj3nEYkdFRyRFDKzEmBjYJNantf1ttZAU6A081RS4+WHnHO/yFU+FZy1fAE8BNwHvBQEgX5pi9SDzmQskkBm1gbonnnausbL3YHOQBvAcniXrXN4W7K2DsDwzNPcMAwfAO4LguBtv7FEipsKjkgMmVkTai8wa15u5y+d5NFWwAXABWEY/g+4n6jszPIbS6T4aIlKpMiZWTOgJ9Ab+GHmqSfQ3GeuddztnDspVzemJaqsvU60hPVPXUdLJKIJjkgRMbMWwK58V2R+SPRA39RjLCl+e2Serg3D8HngHqKyo7MpS2qp4Ih4ktno+0NgH74rMzsQbdoVaYhSYEDm6dowDG8DRgVBMM9vLJHCU8ERKSAz257owWcgsD/R0Uki+dAe+B1wfhiGjwE3BUHwgt9IIoWjgiOSR2bWke8KzQCgi99EkkKlwNHA0WEYTgNuAu4NgmCF31gi+aWCI5JDmcOz9+e7QrOT10Aia+sF3Ab8OQzD24GbgyCY6zmTSF6o4Ig0kpl1B34MHE600VN7aKTYtSM63PzcMAzHAjcGQfC830giuaWCI9IANUrNsUSHb4vEUSlwJHBkGIbvANcC/9CFPyUJSnwHEIkLM+tuZheY2WRgFnAVKjeSHD2Bu4D/hWF4XBiGenyQWNMPsMh61Cg1bxCVmj+jUiPJth1wL/BOGIbHhmGYy0t6iBSMCo7IOsxsq1pKTR/PsUQKbSfgQWBqGIZHeM4ikjUVHBGik+6Z2RAzewL4GJUakTV6AY+GYTg5DMPBvsOI1JcKjqSamW1hZhcTlZqxwKHo/4VIbXoDj4dh+EoYhgf5DiOyIfpFLqljkYFm9jAwD7iM6CrNIrJhewFPhWH4YhiG+3vOIlInFRxJDTNrZ2bnAh8AzxCd3VWnShBpmH7AhDAMnw3DsKfvMCLrUsGRxDOzvmZ2D/ApcA3RUSIikhsDgLfCMPxrGIbtfIcRWUMFRxIps2n4J2b2FjAJOAFo7jmWSFKVAmcDM8IwHBGGoc7mLd6p4EiimFkTMzsJ+B/wALCr30QiqdIeuBmYEobhfr7DSLqp4EgimFkzMzsLmEF0Ntbt/SYSSbVdgOfDMLwvDMMtfIeRdFLBkVgzsxZm9muiE/KNBrr7TSQiNfwM+CAMw1/o0g9SaPqBk1gys9Zm9jtgNnA90NlvIhGpQ1vgJuC1MAx18kwpGBUciRUz28TMLgXmAFcCm/lNJCL11Ieo5Pw1DMO2vsNI8qngSCyYWRszu5yo2ATAJp4jiUj2SoiOtnovDMMDfYeRZFPBkaKWOSrqF8CHwEVAa8+RRKTxOhOdDfmmMAxb+A4jyaSCI0XLzI4E3iNav9/UcxwRyS0DfgG8qb05kg8qOFJ0zGwPM5sI/AuddVgk6XYAXgnD8A86QaDkkgqOFA0z65S5pMKrwD6+84hIwTQBQmBSGIbb+g4jyaCCI96ZWZmZXQhMJ7qkgnmOJCJ+7EV0XauzfAeR+FPBEa/M7AiiyypcAbTym0ZEikBLYHQYhk/oLMjSGCo44oWZbWtmTwOPAlv7ziMiRedQ4J0wDI/yHUTiSQVHCsrMSs3sPOBtQOfBEJH16QA8EobhXWEYbuQ7jMSLCo4UjJn1AF4G/gLo3BciUl8nAS+HYahrzUm9qeBI3mVO1ncJ8Cawh+88IhJLuwCTwzAc6DuIxIMKjuSVme0GvAH8EWjmOY6IxFs74MkwDM/3HUSKnwqO5EXm0O8rgNeBXT3HEZHkKAWuDsPwfu3LkfVRwZGcM7O9gLeAC4lO4CUikms/RftyZD1UcCRnzKyFmV0HvATs6DuPiCTemn05OiJTvkcFR3LCzHYHpgG/QT9XIlI47YD/hmF4ge8gUlz0QCSNZma/AiYBP/CdRURSqRT4cxiGD2hfjqyhgiMNZmZtzewR4P/QEVIi4t9PiK5Mrn05ooIjDWNmvYnOa6PTqItIMekFvBqG4W6+g4hfKjiSNTP7BdEZiXUNKREpRpsBz4dhuL/nHOKRCo7Um5m1MbOHgJvQkpSIFLc2RCcFPNJ3EPFDBUfqJXNG4jeBY3xnERGppzLgoTAMT/cdRApPBUc2yMxGAK8A2/jOIiKSpVLgtjAMf+c7iBSWCo7Uycxam9kDwM1EfwmJiMTVlWEYXhuGofkOIoWhgiO1MrOuRFObn/jOIiKSI+cAfw/DUJeQSQEVHPmezFmJXwN6+M4iIpJjJwKPhmHYwncQyS8VHFmLmR0FvABs7juLiEieHAY8E4bhxr6DSP6o4Mi3zOx84GFAf9mISNL1BV4Mw7CT7yCSHyo4gpk1MbMxwNWANuCJSFr0BCaEYaiJdQKp4KScmbUBngDO9J1FRMSD7YiWq9r5DiK5pYKTYma2FfAScJDvLCIiHvUEngrDsI3vIJI7KjgpZWZ9iI6U2tl3FhGRItAHeCIMw418B5HcUMFJITM7kuhIqS18ZxERKSL7AI+FYagTmyaACk7KmNlZREdK6a8UEZHvOxB4UCcDjD8VnBQxs18Bo9H3XURkfYYC94RhqN+VMaZvXkqY2XnA//nOISISEz8lukinTp0RUxrBpYCZXQhc4TuHJEu7du3o3Lkz7dq1Y4cddugCHAe0AlrXeGpJ9HumlO/+oHJAdeZpNbAUKK/xvHzHHXdstWzZMpYvX87ixYupqKgo5KcmssapRD+Xv/IdRLJnzjnfGSSPzCwE/uA7h8RHSUkJW2yxBZ07d6ZLly61Pu/cuTMbbVS4bVwrV66kvLycJUuWsGTJklpfXr58ecHySOpcGQTBhb5DSHZUcBLMzP4E/N53DileTZs2pWfPnvTu3ZvevXvTp08fdt55Z8rK4ncQyapVq/jss89YsGAB8+fPZ8GCBXzxxRe+Y0lyXBQEwZ98h5D6U8FJKDO7BjjXdw4pHkkqM/Wl0iM5dlwQBPf7DiH1o4KTQGZ2I/BL3znEnzSWmfpS6ZFGWAnsFwTB676DyIap4CSImRkwCjjLdxYpvM0224zDDjuMoUOHMnDgQFq2bOk7UmwsW7aMmTNnMmPGDD788ENtapb1WQDsEQTBJ76DyPqp4CSEmZUAtxHt+peU6NGjB0OHDmXo0KHssccelJTozA+NVVlZyezZs5k+fTrTp0+nvLzcdyQpPm8C/YIg0M72IqaCkxBmdhtwuu8ckl+lpaXst99+DBkyhCFDhrDNNtv4jpR4CxYsYMaMGUyfPp0FCxb4jiPF4xHg2CAI9CBapFRwEsDMLgMu9p1D8qNt27YccsghDB06lEGDBrHJJpv4jpRaixcvZubMmUyfPp2PP/6Yqqoq35HEr8uCINBpOIqUCk7Mmdlwon03kiBlZWX89Kc/5YQTTmDfffelWbNmviPJOlatWsVHH33E1KlTmTlzpu844s/PgiB4wHcI+T4VnBgzs6OBB9ElNxJj6623Zvjw4Zxyyim0b9/edxypp6+//popU6bw5ptvsmLFCt9xpLB0ZFWRUsGJKTPbD3gK0HG/MVdSUsJhhx3G8OHDOeigg7RROMYqKyt57733mDx5Mp98ooNsUkRHVhUhFZwYMrOewESgre8s0nCbbropZ5xxBsOGDaNr166+40iOLViwgMmTJzNt2jQqKyt9x5H805FVRUYFJ2bMbCvgFaCT7yzSMPvssw8jRozgqKOO0on3UmDlypW8/fbbvPHGG3z55Ze+40h+PQz8WEdWFQcVnBgxs/bAJGAH31kkOy1btuTEE09k+PDh9OrVy3cc8WTWrFlMnjyZDz74AP3uTawLgyC40ncIUcGJDTPbCHgO2Mt3Fqm/1q1bc/755zNy5EjattWKokQWL17MxIkTefPNN1V0kqeSaKnqVd9B0k4FJwbMrAnwGDDYcxSpp2bNmnH22Wdz4YUX0qFDB99xpEh9+eWXTJgwgffee893FMmtj4FdgyBY4jtImulwjXi4BZWbWCgpKeHkk09m5syZXHfddSo3sl7t27fnmGOO4YwzzmDrrbf2HUdypzvR723xSBOcImdm5wDX+s4hG3b44YdzxRVX0KNHD99RJKZmzZrFs88+q0tCJMcpQRDc5TtEWqngFDEz2x94BmjiN4msT79+/bjqqqv40Y9+5DuKJMR7773H+PHj+eqrr3xHkcZZCvQOgmCG7yBppIJTpMysCzAF2Mx3Fqldr169uPLKKzn00EN9R5EEqqqqYurUqTz//PMsXbrUdxxpuDeBvYMgWO07SNpoD04RMrMyoivVqtwUoW7dunHPPffw1ltvqdxI3pSWltK7d29GjhzJgAEDdM6k+PohoMPGPdAEpwiZ2a3AGb5zyNqaN2/OH//4R0aOHKkHGym4FStWMH78eCZPnuw7imTPAYcEQfCU7yBpooJTZMzsdOA23zlkbXvvvTd33nkn22+/ve8oknIff/wx//73v1m8eLHvKJKdz4FdgiD43HeQtFDBKSJmtjvRNaY0HigSzZs35/LLL+fXv/41paWlvuOIALBq1SqeffZZTXPi5ymiSY4eeAtAe3CKhJltSrTvRuWmSOy9995MnTqVc889V+VGikpZWRmDBw/m5z//uc6QHS8HA+f4DpEWmuAUATMrBZ4F9vccRdDURuJF05zYWQ30CYLgHd9Bkk4FpwiY2bWo1RcF7bWRuNLenFh5Beirpar80hKVZ2b2E1RuvGvevDnXXHMNEydOVLmRWOrevTvDhw+nT58+vqPIhu0NnOU7RNJpguORmXUHpgGtfGdJM01tJGk0zYmFxcCOQRDouhx5ogmOJ2ZWAtyNyo03zZo14y9/+YumNpI4mubEQlvgBt8hkkwTHE/M7ALgz75zpFXHjh3517/+xV577eU7ikheTZs2jXHjxlFZWek7itRucBAE/ynkHZqZA65zzp2bef08oJVz7tJC5sg3TXA8MLNewGW+c6TV3nvvzZQpU1RuJBV69erFqaeeSps2bXxHkdqNCsNwowLf5yrgKDPrUOD7LSgVnAIzs2bAPUAz31nS6PTTT2fChAl07NjRdxSRgunYsSPDhg2ja9euvqPI93UFwgLfZyVwK/Cbdf/BzLqa2XNmNi3zfKsCZ8sZFZzC+yPQy3eItGnSpAmjR4/mtttu03WkJJVatmzJiSeeyB577OE7inzfr8Mw3KXA93kzcLyZrXumyL8CdzvnegH3AjcWOFfOaA9OAZnZPsALqFgW1GabbcbDDz9Mv379fEcRKQpvvfUWTzzxBFVVVb6jyHdeB/YOgqA633dkZkudc63M7I9ABbCCzB4cM/sC6OicqzCzpsAC51wsl7L0QFsgZtYK+Dv6mhdU7969mTx5ssqNSA277bYbJ598Mq1bt/YdRb6zBzCiwPf5f8BpQMv1vE9spyB6sC2c64GtfYdIkxNPPJGJEyey5ZZb+o4iUnS6dOnCGWecQZcuXXxHke9cEYZh50LdmXPuK+BBopKzxsvATzMvHw9MKlSeXFPBKQAzOww43XeONAnDkLvvvpsWLVr4jiJStFq3bs1JJ53ETjvt5DuKRNpQ+D0v1wI1l6BGAqeY2TTgROBXBc6TM9qDk2eZw/DeBTb3nSUNSkpKGDVqFGeeeabvKCKxUV1dzZNPPskbb7zhO4pEDgyC4FnfIeJOBSfPzOxh4GjfOdKgrKyM+++/nyOPPNJ3FJFYevHFF5kwYYLvGAJTgd6F2HCcZFqiyiMzOwKVm4Jo27YtTz/9tMqNSCPsu+++DBkyBDPzHSXtdgVO8B0i7jTByRMzawm8D2iHa5517NiRJ598kl69dHohkVz44IMPePjhh3UYuV/zgO2CIFjpO0hcaYKTPwEqN3m31VZbMWnSJJUbkRzaYYcdOP7442natKnvKGm2JfBr3yHiTBOcPDCznYG3gCa+syRZ9+7dGT9+PN26dfMdRSSR5syZw7333ktFRYXvKGm1BNgmCIIvfAeJI01wcsyixevRqNzk1dZbb83zzz+vciOSR127duWEE06gWTNdOs+TNsAlvkPElSY4OWZmJwN3+s6RZN27d+eFF17QCfxECmTu3Ln84x//0CTHj9VEe3Hm+A4SN5rg5FDmomVX+86RZF27dmXChAkqNyIFtNVWW2lPjj/NgD/4DhFHKji5dSmwqe8QSdW5c2cmTJhA165dfUcRSZ2uXbvys5/9jNLSUt9R0uikMAy38x0iblRwcsTMdgJ+4TtHUm288cY89dRTdO/e3XcUkdTq3r07xxxzjM6TU3ilwB99h4gbFZzcuQFtLM6L5s2b8/jjj9OjRw/fUURSb4cddmDw4MG+Y6TRj8Mw3MV3iDhRwcmBzBmLB/rOkUSlpaU8+OCD9O3b13cUEcno3bs3/fv39x0jbQy43HeIOFHBaSQzaw5c5ztHUt1yyy0MGTLEdwwRWce+++7L7rvv7jtG2hwWhmEf3yHiQgWn8X4BaGNIHlxxxRWcdtppvmOISB0GDRrEjjvu6DtG2pznO0Bc6Dw4jWBmrYFZQAffWZJm2LBh3HLLLb5jiMgGVFZWcvfddzNv3jzfUdKiiujsxjovzgZogtM4v0LlJuf69u3LTTfd5DuGiNRDkyZNOPbYY2ndurXvKGlRCvzGd4g40ASngcxsY+BjYGO/SZKlc+fOTJ48mS222MJ3FBHJwieffMJdd92lK5AXxlJgyyAIvvEdpJjpsOaGOxeVm5wqKyvj0UcfVbkRiaEuXbowePBgxo4d6zvKelVUVHDnnXdSVVVFdXU1O+2001pHhL300ks888wznH/++bRs2bLeH/vMM88wc+ZMtthiC4466igA3n77bVasWMFee+2V60+jFXAm8Odc33CSaImqAcysPdHylOTQmDFjdFSGSIzttttu7LHHHr5jrFeTJk046aSTGD58OGeddRYffvjht/uHFi9ezKxZs2jbtm1WH7ty5UrmzZvHiBEjcM7x+eefU1FRwdSpU/P5O+2XYRjq2hnroYLTML8FtOCcQyNHjuTkk0/2HUNEGumggw4q6supmBllZWUAVFVVUVVV9e2ZmZ988kkOPPDArD/WzKiqqsI5R0VFBSUlJbz00kvsueee+by0RWfgZ/m68SRQwcmSmW0OnO07R5L079+fa665xncMEcmB0tJSjj32WNq0aeM7Sp2qq6sZPXo0f/nLX9hmm23o0qULH3zwAW3atNngEnltH1tWVsaOO+7ImDFj2GSTTWjevDnz589nhx12yPencm6+7yDOtMk4S2Z2AzDSd46k6Nq1K2+88QabbqprlIokyYIFC/jb3/5GZWWl7yh1WrFiBf/85z8ZNGgQ48aN48QTT6R58+Zcf/31DBs27Ht7cGr72EMOOYTNN998rX/797//zR577MH8+fP56KOP2Hzzzdlvv/3y9WkcFATBM/m68TjTBCcLZtaFaGOX5ECLFi149NFHVW5EEqhjx45FfxbyFi1a0K1bN6ZPn87XX3/N6NGjuf7661myZAm33HIL5eXlG/zYDz/8cK23L1iwAID27dvz9ttv8+Mf/5iFCxfy5Zdf5uvT0In/6qCCk52LgTLfIZLixhtvZLfddvMdQ0TypFevXvTpU1xXFli2bBkrVqwAoqOiZs2axRZbbMEFF1zAb37zG37zm9/Qpk0bzjzzzO+d26e2j+3QYe1ToY0fP57+/ft/uycHor07FRUV+fqUDgrDsGe+bjzOdJh4PZlZd+BU3zmSYtCgQZx++um+Y4hIng0cOJCZM2eyePFi31EAKC8v57HHHqO6uhrnHD169GD77bev8/2XLFnC2LFjOeGEEzb4se+//z6dO3f+dv9Rly5dGDVqFJtvvnm+T39xLnByPu8gjrQHp57M7G/AKb5zJEGbNm1477336NKli+8oIlIAH3/8MXfffbfvGEm2GugeBMF830GKiZao6sHMOgMn+M6RFNdff73KjUiKdO/eveiWqhKmGVph+B4VnPoZAeiESjkwaNAgTj1V/w9F0mbgwIF1nkBPcuLnvgMUGxWcDTCzFsAw3zmSoE2bNtx2222+Y4iIB2VlZRx++OG+YyTZtmEY9vUdopio4GzY8eiK4TmhpSmRdNNSVd6d5DtAMdEm4w0ws3eAnX3niLtBgwbx3//+13cMEfFs1apVjB49umiOqkqYxUDHIAhW+A5SDDTBWQ8zG4DKTaNpaUpE1tBSVV61BY7wHaJYqOCsn64YngNamhKRmrRUlVcn+w5QLLREVQcz2waYgUpgo2hpSkRqo6WqvKkGtgqC4FPfQXzTg3fdRqKvT6NoaUpE6qKlqrwpQedtA/QAXisza4POWtxo1113nZamRKROWqrKGx1NhQpOXU4BWm/wvaROvXv35pRT1BFFZP0OOOAAmjdv7jtG0uwYhuEevkP4poKzDjMrAX7pO0fcXXXVVZSU6MdLRNavRYsW9O2r89Plwcm+A/imR6DvOwzYxneIOBswYAADBw70HUNEYmLPPfekVatWvmMkzU/DMCzzHcInFZzv02UZGumqq67yHUFEYqRp06bsv//+vmMkzSbAEN8hfFLBqcHMOgAH+84RZ8cee6w2DYpI1nbddVfatWvnO0bSHOs7gE8qOGv7KdDEd4i4Ki0t5fLLL/cdQ0RiqLS0lAMOOMB3jKQ5OAzDpr5D+KKCszadO6ARTjvtNLbbbjvfMUQkpnbaaSc6duzoO0aStAX6+Q7hiwpOhpltC+zpO0dctWjRgiAIfMcQkRgzMx2gkHuH+Q7giwrOdzS9aYRf/epXdOrUyXcMEYm5rbfemq233tp3jCRJbcHRtagyzOxDdHh4g2y88cbMmjWLTTbZxHcUEUmA+fPn6zIvubV9EAQzfIcoNE1wADP7ESo3Dfb73/9e5UZEcqZTp07stNNOvmMkSSoPF1fBiWh5qoE6derEL3+pEz+LSG4dcMABmJnvGEmRymWq1BccM2sK/Nh3jri69NJLadGihe8YIpIw7du354c//KHvGEmxTxiGbX2HKLTUFxzgEKC97xBxtOWWW+qCmiKSN/369dMUJzeaAIN8hyg0FRw40XeAuDrrrLNo0kTnRRSR/Gjbti3bb7+97xhJkbp9OKkuOGbWlpSuTTZW06ZNOf30033HEJGE23333X1HSIpBYRiW+g5RSKkuOMARQHPfIeLo2GOPZbPNNvMdQ0QSrnv37rRvr10EOdAe2Nt3iEJKe8HR9KaBRowY4TuCiKSAmekCvrmTqse81BYcM2sCHOg7Rxz16tWLvn37+o4hIimxyy67aL9fbhzsO0AhpbbgAH2JLkQmWdL0RkQKqUWLFvTs2dN3jCToGYZhK98hCiXNBedQ3wHiqHXr1hx//PG+Y4hIymizcU6UkqKLSqvgSFZOOukkWrVKzR8AIlIkOnbsSOfOnX3HSIIf+Q5QKKksOGa2FbCz7xxxNHz4cN8RRCSlNMXJCRWchNP0pgH2339/XQBPRLzp0aOHLg3TeHuFYZiK00Or4Ei9aXOxiPjUpEkTdtttN98x4m5jIBV/qaau4JhZGXCA7xxxs8UWW3DEEUf4jiEiKde7d2/fEZIgFctUqSs4wH5AS98h4mbYsGE0bdrUdwwRSbl27drxgx/8wHeMuFPBSSgtTzWArhouIsVCy1SNpoKTUCo4Wdpll13o1q2b7xgiIgBss802lJam6rqRubZdGIaJv8BXqgqOmf0A2NZ3jrgZMmSI7wgiIt8qKyvTH12Nl/gLb6aq4KDNxQ0ydOhQ3xFERNay/fbb+44Qd4lfpkpbwUl8Y821jh076qgFESk62223ne8IcaeCkzB7+Q4QN0OGDKGkJG0/JiJS7Nq2bcsWW2zhO0ac7R6GYaIv0Z6aRy4z2wTQTDNLWp4SkWKlZapG2QjYxneIfEpNwSG6gmoqTk+dKxtttBEHHKBtSyJSnFRwGm0H3wHyKU0FR/tvsnTggQfqui8iUrQ6duxI69atfceIMxWchND+myxpeUpEip2mOI2ighN3ZmZES1RST2bG4MGDfccQEVkvHU3VKCo4CbAj0NZ3iDjZa6+92HzzzX3HEBFZr+7du+s6eQ2X6PFXWgqO9t9kSctTIhIHTZo00cU3G26TMAwT+5dsWgqO9t9kSZdnEJG40DJVoyR2mSotBUcTnCx0796dHj16+I4hIlIv226rSww2ggpOXJlZG6I9OFJPffv29R1BRKTeWrZsSfv2ib84dr6o4MTYnqTj88wZXXtKROKmU6dOviPElQpOjO3qO0DcqOCISNx07NjRd4S4UsGJscR+8/LBzNhtt918xxARyYoKToNtFYZhIk9Zn4aCk+jj/HNt++23p1WrVr5jiIhkRQWnwUqARB6GloaCowlOFrQ8JSJxVFZWpo3GDaeCEzdm1h7QT3wW+vTp4zuCiEiDaKNxgyVy/JXogoOWp7KmCY6IxJWWqRpsM98B8iHpBUfLU1nQBmMRiTMVnAZL5OUakl5wNMHJgjYYi0icqeA0mCY4MaQJTha0PCUicaaNxg2mCU4MaYKTBRUcEYk7bTRuEE1w4sTMmgLb+M4RJyo4IhJ3WqZqEE1wYmZroInvEHGhDcYikgQqOA2yURiGLX2HyLUkFxztv8nCtttuS+vWrX3HEBFpFBWcBkvcFCfJBUf7b7LQvXt33xFERBqtrKyMFi0SeWmlfEvcPpwkFxw9YmehS5cuviOIiOREmzZtfEeII01wYiRx36x86ty5s+8IIiI5oYLTIJrgxIgKThY0wRGRpFDBaZDEPWaq4AigCY6IJIcOmGgQTXBiJHHfrHzSBEdEkkITnAbp4DtAriWy4JhZC0AVPgua4IhIUmiC0yDNfAfItUQWHLQ8lZXmzZvr+i0ikhia4DRIU98Bci2pBUfLU1nQ8pSIJIkKToOo4MSEJjhZ0PKUiCRJ8+bNado0cY/X+Za4L5gKjmiCIyKJoylO1lRwYkIFJwsdOiRu87yIpFzLlom7dmS+aZNxTGgPThZ0xIGIJE2zZol7vM43TXBiQhOcLKjgiEjSqOBkTQUnJlRwsqCCIyJJU1ZW5jtC3KjgxIRO6pIFFRwRSRpNcLKmghMT2l2WhVatWvmOICKSUyo4WVPBiYkWvgPEiSY4IpI0WqLKmgpOTDT3HSBONMERkaTRBCdrKjgxoQlOFvSLQESSprS01HeEuEncA0HiCo6ZGZrgZKWkJHE/BiKSctFDgWQhcQ8EifuEULnJmgqOiEjqrfQdINeS+MimnWVZ0l86IpI0+r2WteW+A+RaEgtO4jZKiYiI5NkK3wFyLYkFp4nvAHFTXV3tO4KISE4553xHiBsVnBjQ1vksVVVV+Y4gIpJTKjhZU8GJARWcLFVWVvqOICKSU5pMZ00FJwa0RJWlZcuW+Y4gIpJTq1ev9h0hblRwYkATnCyVl5f7jiAiklMqOFlL3AOBCo6o4IhI4qxatcp3hLhZ7DtAriWx4Ki2Z0kFR0SSRhOcrKngxIA2lGRp6dKlviOIiOSUCk7WvvEdINeSWHASdzbGfNMER0SSRktUWdMEJwY0wcmSCo6IJI0mOFlTwSl2zrkqtA8nK1999ZXvCCIiObViReKOes43FZyY0BQnC59++qnvCCIiObVkyRLfEeLma98Bci2pBUf7cLLwySef+I4gIpIzq1evZuXKlb5jxM083wFyLakFRxOcLKjgiEiSaF9h1iqB+b5D5FpSC44mOFkoLy/XOFdEEkO/z7I2PwiCxF28K6kFRxOcLGkfjogkhQpO1ub6DpAPSS04muBkSQVHRJJCS1RZS9z+G0huwdEEJ0vahyMiSaEJTtY0wYkRTXCypAmOiCSFJjhZU8GJEU1wsqQJjogkhSY4WdMSVYzo1LxZ0gRHRJJCBSdrmuDEiB6tszRnzhzfEUREGq2yspKlS5f6jhE3KjgxooKTpffff19X3xWR2Fu4cKHvCHGzNAiCxF2mAVRwJKOiooJ3333XdwwRkUaZPz9xJ+TNt0TuvwEVHKlh8uTJviOIiDTKggULfEeIGxWcmPkMSNxpp/NtypQpviOIiDSKJjhZS+T+G0howXHOVQKf+84RNyo4IhJnlZWV2oOTvY98B8iXRBacDC1TZemdd97RRmMRia2FCxdSXa3hfZam+Q6QLyo48i1tNBaRONPyVINM9R0gX1RwZC1aphKRuNIG46x9EQRBYlthkguOrj3QACo4IhJXmuBk7W3fAfIpyQVHE5wG0KHiIhJH2mDcICo4MaWC0wDaaCwicaQNxg0y1XeAfFLBkbVoo7GIxJGWpxpEE5yYmgs43yHiSPtwRCRutME4a6uB932HyKfEFhzn3HJgtu8ccaSCIyJxowlO1t4PgqDCd4h8SmzBydBaSwO8+uqrviOIiNTb6tWrtcE4e1N9B8g3FRz5nmnTpvHJJzrKXkTiYdasWdpgnL1E778BFRypw7hx43xHEBGpl+nTp/uOEEcqODGngtNAY8eO9R1BRGSDqqurmTFjhu8YcaSCE3MfAJW+Q8TR+PHjKS8v9x1DRGS9Pv30U5YvX+47Rtx8GgTBl75D5FuiC45zbjUw03eOOFq9ejXPPPOM7xgiIuul6U2DvOw7QCEkuuBkaJmqgbRMJSLFTvtvGmSC7wCFoIIjdXr88cepqqryHUNEpFZfffUVixYt8h0jjlRwEkIFp4G+/PJLXnnlFd8xRERqpeWpBlkQBMEHvkMUggqOrJeWqUSkWGl5qkFSMb2BdBScD4GVvkPElc6HIyLFaMWKFcyZM8d3jDhSwUkK51w1Cb+gWD598MEHGgOLSNH58MMPcU7XU24AFZyEmeo7QJxpiiMixUbLUw0yNwiCj3yHKJS0FJxJvgPEmfbhiEgxqaqq4sMPP/QdI45SM72B9BScib4DxNmkSZP48svEn/RSRGJizpw5rFq1yneMOFLBSRrn3Ezgc9854qq6upr777/fdwwREQCmTZvmO0JcjfcdoJBSUXAyNMVphFGjRvmOICLC8uXLefddnf2jAT4KgmCe7xCFpIIj9fL+++/z/PPP+44hIik3depUnWG9YVK1PAUqOJIFTXFExCfnHG+88YbvGHGVquUpSFfBeRtY4jtEnD366KPMnz/fdwwRSakPP/yQb775xneMOKpGBSe5Mif8S8Ul4vOlsrKS22+/3XcMEUmpyZMn+44QVy8FQZC6A21SU3AytEzVSLfccgsVFRW+Y4hIynzzzTc6q3rDPew7gA8qOJKV+fPn68zGIlJwU6ZM8R0hrhzwiO8QPqSt4LwO6OxQjaTNxiJSSJWVlbz55pu+Y8TVq0EQfOo7hA+pKjjOuVWAtuA30nPPPccHH3zgO4aIpMT//vc/li9f7jtGXKVyeQpSVnAytEyVA2PGjPEdQURSQpuLG0UFJ0We8x0gCe666y6WLVvmO4aIJNxnn33GvHmpOgFvLr0RBMFc3yF8SWPBeRFY7DtE3C1evFjXpxKRvNP0plFSO72BFBYc51wF8B/fOZLg5ptv9h1BRBJs5cqVurBm46jgpNC/fQdIgqlTp/Kf/6grikh+vPbaazrvVsO9FQTBLN8hfEprwfkvoP81OfD73/+e6upq3zFEJGGWLVvGyy/r5PONkOrpDaS04DjnlgDP+86RBNOmTdNeHBHJuUmTJrF69WrfMeLsId8BfEtlwcnQMlWOXHLJJfpFJCI588033+iq4Y0zLQiCmb5D+JbmgjPWd4Ck+Pjjj7n11lt9xxCRhHj++eepqqryHSPOHvQdoBiktuA45+YBOvd3jlx22WUsXbrUdwwRibmFCxfy9ttv+44RZ1XAXb5DFIPUFpwMTXFyZOHChVx33XW+Y4hIzD33nM7F2kiPp/XaU+tKe8HRPpwcuuaaa1i0aJHvGCISU3PnzmXGjBm+Y8SdrqOTkeqC45ybCszxnSMpysvL+dOf/uQ7hojElKY3jfYx8LTvEMUi1QUnQ8tUOTRq1CjmzFFnFJHszJgxg7lzU3vZpFy5LQgCnZgsQwVHy1Q5tXr1aoIg8B1DRGKkurpa05vGqwD+5jtEMVHBiU74N993iCS5++67effdd33HEJGYqKioeGThwoWP+84Rc48FQfC57xDFJPUFxzlXBdztO0eSOOe48MILfccQkXhYXVZWdl4QBEOAk4CvfQeKqVt8Byg2qS84GXf6DpA048aN08hZROrjBmA2QBAEdwM9gHE+A8XQTGC87xDFxpxzvjMUBTN7CfiR7xxJ0q1bN9555x1atWrlO4qIFKfpwK7AynX/IQzDE4AbgU0KnCmOzg+C4BrfIYqNJjjf0RQnx2bPns0FF1zgO4aIFKdq4BRqKTcAQRD8A9gJHem6IavQ41etNMHJMLPWwGfARr6zJM1zzz3HAQcc4DuGiBSXa4Hz6vOOYRgeTzTNaZfXRPF0XxAEx/sOUYw0wclwzpUDD/vOkUSnnXaarlMlIjVNBy6u7zsHQXAv0d4cndbj+3Tm4jpoglODme0PTPAcI5GGDx/OqFGjfMcQEf+qgX2AVxrywWEYHkc0zWmfy1Ax9U4QBL18hyhWmuCs7QWiU11Ljo0ePZrx47XJX0S4ngaWG4AgCO4jmuY8mrNE8aVr46yHJjjrMLM/AKHvHEmko6pEUq/Oo6YaIgzDnwJ/JZ3TnOnATro0Q900wfm+u4hGqJJjOqpKJNXWe9RUQwRB8ADRkVb/ytVtxsiVKjfrpwlOLczsGWCg7xxJpaOqRFKp3kdNNUQYhj8hmuZ0yNd9FJGPge2CIKj0HaSYaYJTO51TII90VJVI6mR11FRDBEHwT6K9OY/k836KxJ9VbjZMBad2/wIW+Q6RVFqqEkmVnC9N1SUIgoVBEBwD/ITk/g7/FP0RXi8qOLVwzq0EbvadI8l0VJVIalxHI46aaoggCB4kmuY8VMj7LZCrgyBY7TtEHGgPTh3MrAMwF2jhO0tSderUicmTJ9OxY0ffUUQkP14F9ie6nIAXYRgeS/QH66a+MuTQ50D3IAhW+A4SB5rg1ME59wXREVWSJ/Pnz+foo49m1Spvv/tEJE8WLVpUMXz48N/hsdwABEHwENGRVg/6zJEj16nc1J8mOOthZj8g2hynIphHw4YN45ZbbvEdQ0RyZNWqVey///68+uqrq4jOK3a1c67Kd64wDI8GRgGb+c7SAF8BXYMg0BEa9aQH7vVwzn0IPOY7R9LdeuutjBmjy6mIJMXZZ5/Nq6++ClBGdLbdV82sh99UEATBI0R7c/7pO0sD3KBykx1NcDbAzPaiwBvk0qhJkyaMHz+efv36+Y4iIo0watQozj777Nr+aTXwR+DPzjnvhziHYXgU0TRnc99Z6mEJ0fTmG99B4kQFpx7MbBLQ13eOpNtss82YMmUKXbp08R1FRBrgxRdfZMCAAVRWrre/TAFOds69W6BYdQrDsD1wE/Az31k24E9BEFzkO0TcqODUg5kdjpaqCqJPnz5MnDiR5s2b+44iIlmYN28evXv3ZtGiep1+ZjVwGXBVkUxzjgRGU5zTnEXAtkEQLPYdJG60B6d+xhJtNpY8mzx5MmeddZbvGCKShRUrVnDkkUfWt9wANCMqOK+ZWc/8JaufIAgeJTrS6j7fWWrxB5WbhlHBqQcXjbmu850jLf7+979zww03+I4hIvV05plnMmXKlIZ86A+ByWZ2iZk1yXGsrARB8FUQBMcDRwCf+cxSwzvAbb5DxJWWqOrJzJoDc4jn4YWxU1JSwiOPPMIRRxzhO4qIrMell15KGIa5uKm3iPbmTMvFjTVGGIbtgBuB4z1HGRgEwXOeM8SWCk4WzOwSoqMApACaN2/O008/rSOrRIrUmDFjGD58eC5vsgK4AviTc64ilzfcEGEYDgXGAD5Otz42CILDPdxvYmiJKjs3A1oLLZCVK1cydOhQ3nnnHd9RRGQdjzzyCCNGjMj1zTYFLgVeN7Ndcn3j2QqCYCzReXPuKfBdrwbOLfB9Jo4mOFkysz8QnZlTCqRTp068/PLLdO3a1XcUEQGef/55Dj74YFavzus1HyuIThJ4RZFMc4YAt1CYac51QRCo4DSSJjjZux74wneINJk/fz4HH3wwX3yhL7uIb2+//TaHH354vssNRNOcAHjDzHbN951tSBAE44imOXfn+a4Woa0QOaEJTgOY2bnANb5zpM2ee+7JM888Q+vWrX1HEUmlWbNm0bdvXz77rOAHGVUAVwKXF8k0ZzBwK9ApDzc/PAgCXbsmBzTBaZibgU99h0ib1157jcGDB7Ns2TLfUURSZ/bs2fTv399HuYFomvMHokPKd/MRoKYgCJ4gmub8Pcc3rcPCc0gTnAYyszOJdtdLgfXv35/HH3+cjTbayHcUkVSYO3cu++23H7Nnz/YdBaASuAq4zDmX93WyDcnxNEeHheeQCk4DZU5K9T7wA99Z0mjAgAGMHTtWJUckz+bOnUv//v2ZNWuW7yjreofovDlv+g4ShuHGRPszT27Ezeiw8BzTElUDZa6fcqHvHGn13HPPcdhhh2m5SiSPZs+ezX777VeM5QagJ9GlHi43s2Y+gwRB8E0QBKcAh9Kw7Qs6LDwPVHAawTn3EPCq7xxpNWHCBA455BDKy8t9RxFJnFmzZhXTslRdmgAXEe3N6e07TBAE/yXam3Nnlh96ZRAEH+YhUqppiaqRzGwfYKLvHGm2xx578MQTT9ChQwffUUQS4d1332XQoEF8+mmsjqWoBK4GwiLZmzOIaMNwlw2867tA7yAIvGdOGk1wGsk5Nwl4zHeONHv99dfZZ599mDNnju8oIrE3adIk+vXrF7dyA9E050JgSpFMc54kmubcsZ53qwZOU7nJD01wcsDMtgPeI/oPJp506tSJJ598kp49e/qOIhJLY8eO5Sc/+QkrV670HaWxKoG/AJcWyTTnYKJpzpbr/NP1QRCc4yFSKmiCkwPOuRlEhwmKR/Pnz6dfv35MnKgVQ5Fs3X777Rx55JFJKDcQ/bH5e+BNM9vdd5ggCJ4CdgZur/HmWcDFfhKlQ+wmOGZmRHternDO/Tfzth8DpzrnBnnM1Q74ANjUVwaJlJWV8cADD3DEEUf4jiISC1dccQUXX5zYx9oqvpvmrPIdJgzDg4j+ID41CILxvvMkWewKDoCZ7Qw8BOwGlAJTgUHOuY885/o5uT+zpTRASUkJ1157Lb/+9a99RxEpWqtXr+YXv/gFt92WipPn/g84xTn3uu8gYRg2076b/ItlwQEws6uBZUDLzPOuROdFaELU1P9tZmsO12tGtBx3tHNuZp5zjQf65/M+pP5+/vOfM2bMGFq0aOE7ikhRWbBgAccccwwvv/yy7yiFVAVcC/yhGKY5kl9xLjgtgTeJTpD0OPCec+4fZrYx8DrRdOcq4FXn3L2ZE0GVOudW5DnXdsA0oCyf9yP116dPH/71r3+x5Zbr7u8TSafXX3+dI488kvnz5/uO4sv7RNOc13wHkfyJ7SZj59wy4J/APcCBwO/MbCrwPNAc2Ap4BbjQzH4LdM13ucnkmkFUrKRITJ48mT59+jBp0iTfUUS8u/POO+nXr1+ayw3AjsBLZna1mTX3HUbyI7YFJ6M682REy0+7Zp62cs6975y7DxgKrACeMrMDCpTrSmBGge5L6mHhwoX079+fMWN0fVRJp4qKCkaOHMmpp57K6tXa/kG0f/N84C0z28t3GMm9uBecNZ4Cfpk5wgoz2y3zfGtglnPuRmAs0KsQYTJru2cV4r6k/iorKxk+fDjDhg1j1Sotv0t6LFq0iAMPPJCbbrrJd5RitAPRNOcvmuYkS1IKzmVAU2Camb2beR3gJ8C7maWrHYC7CxXIOTeBaPlMisxtt91G//79WbBgge8oInn35ptv0qdPH1544QXfUYpZCXAeMNXM9vYdRnIjtpuM48DMNiU6N04731nk+zp16sQ999zDAQcUauVSpLBuv/12Ro4cyYoVed9+mCTVwP8BFxdi36bkT1ImOEXJObcIuMB3Dqnd/PnzGTBgACNGjGDp0qW+44jkzLx58xg0aBBnnHGGyk32SoBziKY5P/IdRhpOE5w8y+wLehHYx3cWqVu3bt244447NM2R2Lvjjjs455xzWLJkie8oSVAN3ABcpGlO/KjgFICZ7UR0tuWmnqPIBgwfPpyrr76aVq1a+Y4ikpV58+Zxxhln8NRTT/mOkkQzgX2ccwt9B5H60xJVATjn/gdc6juHbNjo0aPp2bMn48frEjESH3fccQc777yzyk3+vK9yEz+a4BSImZUA44H9fGeR+tE0R4qdpjYF8QWws3Puc99BJDua4BSIc64aOBH42ncWqR9Nc6SYaWpTMMNVbuJJBaeAnHPzgDN955D6mz17to60kqKy5gip008/XRuJ8+8B59zDvkNIw2iJygMzuwM41XcOyU63bt24/fbbGTBggO8okkLV1dXceeedOkKqcBYQLU195TuINIwmOH6MJNqVLzEye/ZsBg4cyNChQ3nnnXd8x5EUefrpp9l99901tSkcB5yuchNvKjgeZK6EfhxQ4TuLZG/cuHHssssunHTSScyZM8d3HEmwN954gwEDBnDwwQfz5ptv+o6TJn9xzv3HdwhpHC1ReWRmvyO68rjEVLNmzRg+fDgXXXQRm266qe84khDTp0/n4osv5uGHtf3DgxeBA5xzVb6DSOOo4HiUOXT8WaC/7yzSOK1ateK8887jnHPOoXXr1r7jSEx9+umnhGHI3/72N6qq9PjqwefAbs45XYk3AVRwPDOzzsA0dEHORNh000255JJLOPPMM2nWrJnvOBITX3/9NVdddRU33ngjK1eu9B0nraqBA51zOi9EQqjgFAEzOwp4xHcOyZ1u3bpx2WWXcdxxx1FSoq1uUrvly5dz44038uc//5lvvvnGd5y0u8Q5d7nvEJI7KjhFwszGoHPkJE6vXr248sorOfTQQ31HkSJSUVHBnXfeSRiGzJ8/33ccgf8Cg50eEBNFBadImFkz4Hlgb89RJA923XVXRowYwXHHHUfLli19xxFPPv/8c26//XZuueUW5s2b5zuOROYR7bv50ncQyS0VnCJiZlsAbwBdfGeR/GjTpg0nn3wyw4cPZ4cddvAdRwpk4sSJjBo1ikceeYSKCp0doohUAPs65171HURyTwWnyJhZH2Ai0Nx3FsmvAw44gBEjRjB06FCaNm3qO47kWHl5Offeey+jRo3SiSGL16+dczf4DiH5oYJThMzsOOBe3zmkMDp16sSwYcM444wz6NSpk+840kjvvfceo0eP5u6776a8vNx3HKnbw865Y32HkPxRwSlSZnYV8FvfOaRwSktLOfLIIxkxYgT9++vUSHGyevVqHnvsMUaNGsULL7zgO45s2Eygj3NO171IMBWcIpU5CeBYYLDvLFJ4O+64I8OHD+e4446jffv2vuNIHWbPns3f/vY3brvtNj777DPfcaR+vgZ+5Jz7wHcQyS8VnCJmZm2A1wDtRk2pkpIS+vbty9ChQxk6dCjbbbed70ipVl1dzeTJkxk7dizjxo1j2rRpviNJdlYBBznnXvQdRPJPBafImdm2wOvAxp6jSBHYfvvtGTp0KEOGDGHvvfemSZMmviMl3vLly3nuuecYN24c48aN06QmvhxwvHPuft9BpDBUcGLAzA4C/gOU+s4ixaN9+/YMHjyYoUOHctBBB+kaWDn0+eef8/jjjzN27FieeeYZVqxY4TuSNN5Fzrk/+Q4hhaOCExNmdg5wre8cUpyaNWtG//79v53ubLnllr4jxc6777777dLTa6+9hn43JsptzrlhvkNIYangxIiZ3Qmc7DuHFL9evXqx55570rt3b3r37k3Pnj0pKyvzHatolJeX89ZbbzFlyhSmTJnCSy+9xOzZs33Hkvx4EhjinKv0HUQKSwUnRsysCfAocJjvLBIvTZs2Zeedd6ZPnz6pKz1ryszkyZO/LTQzZszQhCYd3gb6Oed0QqIUUsGJGTNrTvQXyX6+s0i8rSk9vXv3/rb4xL30LFmyZK3JjMpMqn0C7OWc+9R3EPFDBSeGMoePjwd6+84iydK0aVN23HFHttpqKzp37kyXLl2+97xNmzbe8n3xxRd8+umnfPLJJ997Pnv2bGbOnKkyIwBLiCY3Oo4/xVRwYsrMOhBds0rnyJGCat269Vqlp127drRu3ZrWrVvTqlWrb19e83ppaSmlpaWUlJRgZlRXV3/7VFFRQXl5OeXl5SxduvTbl9e8vmjRorVKzKpVq3x/+lL8KoHBzrmnfQcRv1RwYszMugAvAVv5ziIiUiROc879zXcI8a/EdwBpOOfcJ8BAYKHvLCIiReCXKjeyhgpOzDnnZgIHA4t9ZxER8ejXzrm/+g4hxUMFJwGcc1OJDh3X6VZFJI3Occ7d4DuEFBcVnIRwzk0CjgYqfGcRESmg85xz1/sOIcVHBSdBnHP/BU4Eqn1nEREpgN8653QJG6mVCk7COOf+SXQ5hyrPUURE8ulC59zVvkNI8dJh4gllZkcB9wPNfGcREcmxi51zV/gOIcVNBSfBzOwgomtXbeQ7i4hIjgTOuT/6DiHFTwUn4cxsH+BxoK3vLCIijfRH51zgO4TEgwpOCpjZD4GngA6+s4iINNDlzrlLfIeQ+FDBSQkz2xF4FujkO4uISBYccK4OBZdsqeCkiJltTVRyuvvOIiJSD6uAkzJHh4pkRQUnZcysE1HJ2dF3FhGR9fgGOMI594LvIBJPKjgpZGYdiPbk/NB3FhGRWnwCDHLOvec7iMSXTvSXQs65L4D+wCTfWURE1vEOsJfKjTSWCk5KOeeWAAcC9/nOIiKSMQHo55z71HcQiT8VnBRzzq10zh0PXER0pIKIiC8PEC1LLfYdRJJBe3AEADM7AvgH0NJzFBFJn2uB850ekCSHVHDkW2a2CzAW2Mp3FhFJhWrgHOfcDb6DSPKo4MhazGwz4F9AX99ZRCTRyonOcfOo7yCSTNqDI2txzi0EDgD+7juLiCTW/4DdVW4kn1Rw5Hucc6udcycD5xONkEVEcuVBYE/n3HTfQSTZtEQl62Vmg4H7gda+s4hIrFUSbST+P99BJB1UcGSDzKwH0ebjrX1nEZFY+gw41jmnk4tKwWiJSjYoc0bRPkSbj0VEsjER2E3lRgpNBUfqxTn3tXPuaGA4sMJ3HhGJheuAA5xzn/kOIumjJSrJWmbJ6gFgZ99ZRKQoLQVOdc495DuIpJcmOJK1zJLV7sAo31lEpOh8AOyhciO+qeBIg2SuY3U2cATwlec4IlIcbiU6v837voOIaIlKGs3MuhBdx2o/31lExItPgdOcc0/5DiKyhiY40mjOuU+Izn78B6DKcxwRKax/ADur3Eix0QRHcsrMfgTcB3T1nUVE8moRcJZzTqePkKKkCY7klHPuZWBXor/qRCSZHgV6qNxIMdMER/LGzA4BxgBb+c4iIjnxDfBL55z+gJGipwmO5I1z7r9AD+BmQE1aJN6eItpro3IjsaAJjhSEmfUFbgd28J1FRLKyFDjPOXeL7yAi2dAERwrCOfcS0d6cy4DVftOISD09CvRUuZE40gRHCs7MtgdGA/19ZxGRWn0AjHTOPeM7iEhDaYIjBeecm+6cOwD4ObDQdx4R+VY5cB7QS+VG4k4THPHKzDYBrgSGAeY5jkhaOeAe4Le68rckhQqOFAUz6wNcjZatRArtTeAXzrlXfAcRySUtUUlRcM5NzixbDQbe9Z1HJAW+AM4kujimyo0kjgqOFBXn3H+AXYBTgU88xxFJoiqic1Nt55y71TlX7TuQSD5oiUqKlpm1AEYCvwfaeo4jkgRPAr9zzr3tO4hIvqngSNEzs3bAxcDZQDPPcUTiaCJwkXNuou8gIoWigiOxYWbdgCuAn6EjrkTqYzJwsXPuKd9BRApNBUdix8x+CPwZGOg7i0iRehf4g3PuUd9BRHxRwZHYylzf6rfAYWiiIwLwNtHlUP7l9MtdUk4FR2LPzHYCzgeOB5p6jiPiwxSiYjNWxUYkooIjiWFmnYHfEJ0VubXnOCKF8BpwmXPuCd9BRIqNCo4kjpltDAwHfgVs7jeNSM5VAI8ANznnXvYdRqRYqeBIYplZGXAS0cUDt/UcR6SxPgduBUY75xb4DiNS7FRwJPHMrAQ4kmhD8u6e44hk63XgJuBB59xq32FE4kIFR1LFzHYHTiM6l04bz3FE6rIaeIhoGeo132FE4kgFR1LJzDYCjiEqO/t6jiOyxgLgFuAW59xnvsOIxJkKjqSemW1HdHHPk4AtPMeR9KkGJgB3AA875yo85xFJBBUckQwzawIcSjTVORRo4jeRJNwbwH3AA5rWiOSeCo5ILcysI9FE51R0BJbkzgyiUnOfc26m7zAiSaaCI7IBZrYX0VFYR6KyI9mbDzxAVGqm+A4jkhYqOCJZMLMewBFEZae33zRSxL4hOhnffcDzzrlqv3FE0kcFR6SBzGxLvis7+wKlXgOJb7OBJ4H/AE8751b5jSOSbio4IjlgZu2Jrmp+JHAQ0MJvIimAFcALRKXmSefcdM95RKQGFRyRHMucY+dgYCCwH7ATYF5DSa5MJ1NogBeccys85xGROqjgiOSZmXUgWsLaL/PUCxWeuCgHxvPdlGa23zgiUl8qOCIFZmabAP34rvTshvbvFItZRNd+ei3zNFkn3hOJJxUcEc/MrA3Ql6js7AvsAmzkNVQ6fM13ZeZ14HXn3CK/kUQkV1RwRIpM5urn2xAtZfUCemaeb42WthpqNfA2301mXgdmOv0CFEksFRyRmDCzlsDOfFd81pSfTXzmKjJfEp0teGbm+ZqX39dh2yLpooIjEnNm1oWo6HQHtgS6ZJ6vebmZv3R5UU5UWtaUmG/LjHPua5/BRKR4qOCIJJiZGbAZ3y8+NV/fFP97fpYDi+rxNMc5t8BXSBGJDxUcEcHMmgJtgLbrPLUmOmlhC6ISVPPlZkBl5qlinefre9tq4CtqFBfn3PICfJoikiIqOCIiIpI4Jb4DiIiIiOSa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jgqOiIiIJI4KjoiIiCSOCo6IiIgkzv8DHT3oSc8+TFc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3"/>
          <a:stretch>
            <a:fillRect/>
          </a:stretch>
        </p:blipFill>
        <p:spPr>
          <a:xfrm>
            <a:off x="3515932" y="2512931"/>
            <a:ext cx="4757134" cy="4891138"/>
          </a:xfrm>
          <a:prstGeom prst="rect">
            <a:avLst/>
          </a:prstGeom>
        </p:spPr>
      </p:pic>
    </p:spTree>
    <p:extLst>
      <p:ext uri="{BB962C8B-B14F-4D97-AF65-F5344CB8AC3E}">
        <p14:creationId xmlns:p14="http://schemas.microsoft.com/office/powerpoint/2010/main" val="4083266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14" t="28125" r="10341" b="42121"/>
          <a:stretch/>
        </p:blipFill>
        <p:spPr>
          <a:xfrm>
            <a:off x="0" y="0"/>
            <a:ext cx="9556124" cy="2176529"/>
          </a:xfrm>
          <a:prstGeom prst="rect">
            <a:avLst/>
          </a:prstGeom>
        </p:spPr>
      </p:pic>
      <p:sp>
        <p:nvSpPr>
          <p:cNvPr id="3" name="AutoShape 2" descr="data:image/png;base64,iVBORw0KGgoAAAANSUhEUgAAAcEAAAHRCAYAAAASbQJzAAAAOXRFWHRTb2Z0d2FyZQBNYXRwbG90bGliIHZlcnNpb24zLjUuMSwgaHR0cHM6Ly9tYXRwbG90bGliLm9yZy/YYfK9AAAACXBIWXMAAAsTAAALEwEAmpwYAAA9PElEQVR4nO3deZxVdf3H8ddnWJRAxQUU3FMRUCDEDcutUtMUTdy31NwrS8v8mUvmlpmWWa7hirmgJlmSS7kmrgjiljsKAgoqqIjAMN/fH98DDMMsd2buvZ+zvJ887mOGmbn3vme5932/3/M951gIARERkSKq8Q4gIiLiRSUoIiKFpRIUEZHCUgmKiEhhqQRFRKSwVIIiIlJYKkGReszsl2Y2opnPH25m/61whmBmG3rdf1u0kPlzM/tqtTO1lpm9bGY7JO+fbWY3+yaSalAJZpSZTTKzuckTzHQzu8HMurXzNlP5BLtINfKFEC4IIRyV3N96yZN7x7bcVvK7WXSpq/f7+tzMDi5v8pLyPGJmXyb3P9vMHjOzAZW+3xBCtxDC2+W+3aSoFjT4Of+irbcXQtgkhPBII/fTrr8DSTeVYLbtEULoBnwNGAyc5huneUV7Ekme/Lslv6P3SH5fyeWvTrF+lORZFXgEGOmUo1xur/9zDiFc5B1IskUlmAMhhOnA/cQyBMDMtjazsWY2y8xeWDTNk3zucDN728w+M7N3zOxgM+sHXAUMTV5Rz0q+9rtmNt7MPjWzyWZ2dr3b2cHMptTPkoxQv528f7aZ3WlmN5vZp8DhZralmT2Z5JpmZn82s871rh/M7Dgze8PMPjGzyy1qKt9uZvZK8r28b2Y/b+xnZGbvmtmQ5P1Dkvvpn/z/KDMbXS/zommwx5K3s5L7HFrv9i5O8r1jZruW8nuqd91mfwaJ3ZLf0Uwz+52ZNfpYNbO+ZvagmX1sZq+Z2X6lZAgh1AK3Af3r3dZyZnapmU1NLpea2XL1Pn+0mb2Z3Nc9Zta7iUzfSP5Wdkz+v3iq1OKMxeVmdm/yO3vazDaod92dk+9jtpldYWaPmtlRpXxP9W7j/8zsreT2XzGz7zX4/NFm9mq9z2+WfHzx324DDf8Otk9+BgPq3WZPiyP9Hq3JKv5UgjlgZmsBuwJvJv9fE7gXOA9YBfg5cJeZ9TCzrsBlwK4hhBWAbYAJIYRXgeOAJ5NX1N2Tm58DHAZ0B74LHG9me7Ui3p7Ancn1/wosBE4CVgOGAt8CTmhwnd2BLYBBwH7ALs3kuxY4NvleNgUeaiLHo8AOyfvbAW8D29f7/6ONXGe75G335D6fTP6/FfBa8j1cBFxrZtbkT2BZpfwMvgdsDmxG/Bke2fBGkt/lg8AtQE/gQOAKM9ukpQBJ6R4MPFXvw6cDWxNfTA0CtgTOSL7+m8BviL+PXsC7xBJteLu7ALcCw0MIDzdx9wcCvwZWJv7Nnp9cdzXi38ppxJHqa8S/z9Z6C9gWWCm5n5vNrFdyH/sCZxP/plcEhgEftXB7Df8OHiV+74c0+J7+HUKY0Ya84kglmG2jzewzYDLwIfCr5OOHAGNCCGNCCHUhhAeB54Ddks/XAZuaWZcQwrQQwstN3UEI4ZEQwovJ7UwkPsFt39TXN+LJEMLo5PpzQwjjQghPhRBqQwiTgKsbub0LQwizQgjvAQ9Tb4TbiAVAfzNbMYTwSQjh+Sa+7tF697Mt8Ql90f+3p/ESbMq7IYS/hBAWAjcSS2H1Uq9c4s/gtyGEj5OfwaXEJ9mGdgcmhRCuT27reeAuYJ9m7v6yZBT9OfAjYkkscjBwTgjhw+TJ/NfAofU+d10I4fkQwjxiUQ01s/XqXX9f4BpgtxDCM81k+FsI4ZlkNPpXlvx+dwNeDiH8LfncZcD0Zm4HYL9kRL3o0juEcEcIYWryN3c78Aax0AGOAi4KITwbojdDCO+2cB+NuRE4qN4I/VCyP7VcSCrBbNsrGQHtAPQljiwA1gX2rf/kAHwD6BVCmAPsTxxVTUumpfo2dQdmtpWZPWxmM8xsdnK91Zr6+kZMbnB7fczsnxYX83wKXNDI7dV/4vsCaG7Bz3Dik+e7ydTZ0Ca+7lFgWzNbA+gA3A58PXkSXwmYUOL3s1S+EMIXybslL0oq8WdQ/+f2LtDY1OO6wFYNfs8HA2s0c/cnJqPo5YkleqeZDUw+1zu5r8bud6nPhRA+J46g1qz39T8FRoUQXmzm/qHp329v6n3fIR7df6np9kaMCiF0r3eZamaHmdmEej+TTVny812bOFJslxDC08RZku2Tx8+GwD3tvV2pPpVgDiTTMzcAFycfmgyMbPDk0DWEcGHy9feHEHYijmD+B/xl0U01cvO3EB/ca4cQViJul1s09TcH+MqiLzSzDkDDbSINb/PK5D43CiGsCPyy3u21+K0u84H4in5P4nTgaGBUo1cM4U3iE+6JwGMhhM+IT8bHAP8NIdSVcn9lUsrPYO16768DTG3kdiYDjzb4PXcLIRzfUoBklPQ4cTpy5+TDU4nF2tj9LvW5ZCp2VeD9el+/L7CXmf20pftvwjRgrXr3YfX/XwozW5f49/wjYNWk8F9iyc93MrBB49duUlN/BzcSZ10OBe4MIXzZytuVFFAJ5selwE5m9jXgZmAPM9vFzDqY2fIWF7GsZWarm9mw5ElsHnFabGFyGx8Aa9nSizRWAD4OIXxpZlsCB9X73OvA8hYXz3Qibj9ajuatAHwKfJ68gm7xCbuepfKZWWeLi3pWCiEsSG53YTPXf5T45Lho6vORBv9vaAZx6rjc+7iV8jM4xcxWNrO1gZ8QR64N/RPoY2aHmlmn5LKFxUVELUpGzf2BRdPhtwJnJNuOVwPOIv4tQXwxdISZfc3iYpkLgKeT6dxFphK3b55oZg23cZbiXmCAme1lcSXxD2l+VNuYrsTSmgFgZkcQR4KLjAB+bmZDLNowKc7mNPV3MJK47fYQ4KZW5pSUUAnmRLIN5ybgzBDCZOJiil8SH8CTgVOIv+8a4GfEJ6yPiduiFj1hPUR8QpxuZjOTj50AnJNsezyLeiOtEMLs5PMjiCOCObQ8ffVzYpF+RnzF3tiTe1May3coMCmZVjyOpRcrNPQosYAea+L/S0mmOs8Hnkim1rZuRdbmlPIz+DswjjhNey9xAVDDfJ8RR3EHEH+f04Hf0vwLkT8nKxw/Jz6JnxFC+FfyufOI244nAi8CzycfI4TwH+BM4jbHacTR1AGNZHqPWISnWitXdYYQZhJHkxcRp1r7J3nmteI2XgEuAZ4kvmgaADxR7/N3EH+ntxB//qOJi8eau81G/w5CCFOIP6MAPF5qRkkXCzqproikULLoZApwcDMrTV2Z2XXA1BDCGd5ZpG0KtfOyiKRbsovF08Bc4uyFsfRuHKmRLKram3igCskoTYeKSJoMJa7enAnsQVwBPdc30rLM7FzigpvfhRDe8c4jbafpUBERKSyNBEVEpLBUgiIiUlgqQRERKSyVoIiIFJZKUERECkslKCIihaUSFBGRwtIRY0RECmzcuHE9O3bsOIJ4oPEsD4zqgJdqa2uPGjJkyIelXkklKCJSYB07dhyxxhpr9OvRo8cnNTU1mT16Sl1dnc2YMaP/9OnTRwDDSr1elltfRETab9MePXp8muUCBKipqQk9evSYzdKnzmr5ehXKIyIi2VCT9QJcJPk+WtVrKkEREXFTV1fHkCFDNh41atSKiz42YsSIlbfddtuNqnH/2iYoIiL12JDy3l4Y19xna2pquOqqq97df//9N9h9991fqa2ttXPPPXfNMWPGvFHeHI3TWSRERArshRdemDRo0KCZSz5S3RJc5Ljjjlura9euC+fMmdOha9euC997773lXn311S4LFy60008/feohhxwy67nnnlv+iCOOWH/BggVWV1fHXXfd9daAAQPmNfh+Vhs0aNB6pabTSFBERNxddNFFUwcOHNi/c+fOdTvttNPsHXfc8dM77rhj0syZMztsvvnm/YYNG/bpn/70px4nnHDCB8cff/zHX375pdXW1rb7flWCIiLibsUVV6zba6+9Pu7WrdvC0aNHr/LAAw90v+yyy9YAmDdvnr355pudhw4dOufiiy/uNWXKlM4HHHDAJw1HgW2hEhQRkVSoqamhpqaGEAJ33nnnm4MGDVqq5DbbbLMvt9122zl33333SrvuumufK664YtKwYcM+a9d9ti+yiIhIee24446fXnLJJavX1dUB8MQTT3QBeOWVVzr369dv3hlnnPHhzjvvPGvChAld2ntfKkEREUmVCy+8cGptba317du3/0YbbbTJGWecsSbAyJEjV+nTp88mffv27f/GG28sf+yxx37U3vvS6lARkQJbdnVotrV2dahGgiIiUlgqQRERKSyVoIiIFJZKUERECkslKCIihaUSFBGRwlIJioiIKzMbcvTRR6+16P9nnXXW6ieffHLvaty3DpsmIiJLGOU9i0SgxbNIdO7cOYwZM2bladOmTe/Vq1f7j4rdChoJioiIqw4dOoTDDjtsxgUXXLB6w8+9/vrrnYcOHdqnT58+/YcOHdrnjTfe6FzO+1YJioiIu1NOOeXDv/3tb6t89NFHHep//LjjjlvnoIMO+uj1119/Zf/99//o+OOPX7uc96sSFBERd6usskrdvvvu+9GFF17Ys/7Hx48f3/WYY475GOD444//eNy4cd3Keb8qQRERSYXTTjvtg1tuuWW1OXPmVK2bVIIiIpIKq6+++sI99tjjk1tuuWW1RR8bPHjwnBEjRqwMcPXVV6+y+eabf17O+1QJiohIapx++unTZ82atXjPhSuvvPK9kSNHrtanT5/+t95666pXXHHF5HLen3aREBGRJUrYpaHcvvjii/GL3l977bVr586du/j/G2+88fynnnrq9Urdt0aCIiJSWCpBEREpLE2HiqSJsQ6wGbAwudQlb+cAs4FZwGwCZV0cUCRmFoDfhxB+lvz/50C3EMLZrsHEhUpQJF12AG5s8auMhcRSXHSZlbydAbyXXN5NLlMILKhI2myaB+xtZr8JIcz0DpMCdXV1dVZTUxO8g7RXXV2dEV84lkwlKJJNHYBVkktL6jCmsaQU3wPeAV4CJhL4rGIp06kWuAY4CTi9/ifMbF3gOqAH8QXFESGE96qesLpemjFjRv8ePXrMznIR1tXV2YwZM1Yi/l2XTCUokn81wJrJZZsGnwsYk4CJ9S4vAG8RWveKOmMuByaa2UUNPv5n4KYQwo1mdiRwGbBXtcNVU21t7VHTp08fMX369E3J9jqROuCl2trao1pzJQshs8Uvkj/GYZQyHVp5c4CXgQnAWOAxAu+4JioTM/s8hNDNzM4BFgBzSbYJmtlMoFcIYYGZdQKmhRBWa/YGJdM0EhSRxnQFtkwuxwBgTAYeW3wJ/M8tXXlcCjwPXN/M12iUkHNZHvqKSHWtDRwMXA28ivEBxh0YP8YY6Jyt1UIIHwOjgB/U+/BY4IDk/YOB/1Y7l1SXSlBE2qonsA9xu9kLGJMxLsfYBaOs53yroEuA+tOdJwJHmNlE4FDgJy6ppGq0TVAkTdKzTbC9PgXuA+4B7iUwyzeOSOM0EhSRSlgR2A+4GZiB8RDGTzDW840lsjSVoIhUWkdgR+JClHcwHsf4AcYKvrFEVIIiUn3fAEYA0zFuxvg2puci8aE/PBHx8hXiCswHgUkY52P0cc4kBaMSFJE0WBv4JfAaxliMIzGW9w4l+acSFJG0GQpcC7yH8WuMnt6BJL9UgiKSVj2As4hleB3Gpt6BJH+0n6BIq1hn4pNzzwZv67+/CtCJeKaHjg3e3gvh5KZvPjf7CVbKv4HfA/cRdEgzaT8dO1RkMasBNgA2SS7rsWzRrdTOOxnXzusX3beTy6sYlwI3EpjnG0myTCUoBWQ1wPosKbtFl76gxRgZ0Y94DNMzMS4AriUw3zmTZJBKUHLO1gQGs3TZ9QO6eKaSslkLuAL4v6QMryOwwDmTZIhKUHLG1iAenWTRZUPfPFIl6wBXEcvwbGBkzk8KLGWiEpSMs1VZuvT6+eYRZ+sBNwCnYJxBYLRrGkk9laBkjHUHtmdJ6Q0AzDORpNImwN0YTwE/IzDWO5Ckk0pQMsCGAMOBnYnb97R/q5Rqa+C/GCOBXxD4wDuQpItKUFLKtgD2JZbfV53DSLYZcBiwV7K98E8Ean0jSVroFbWkiG0OdjHYO8AzwCmoAKV8ViTuaD8eYwfnLJISGgmKM1sPOCS5bOybRQpiU+BhjNuJ2wvf9w4kfjQSFAfWHewYsMeBt4FzUQFK9e1PPGvF/2F08g4jPlSCUkW2GdhIYDrxaB/fQCs7xVdX4DfA0xgDvMNI9akEpcKsBmwvsEeJx808BFjON5PIMgYDz2GchtHBO4xUj0pQKsS6gZ0IvA7cDWznHEikJZ2BC4AnME3PF4VKUMrM1gH7HTAF+CPxrAwiWbIVcQXpTzFN1+edSlDKxLYGux14C/g57T/lkIinLsAfgIcw1nPOIhWkEpR2sA5g+4I9CTwJ7Id2u5F82QF4EeMo7yBSGSpBaSMbDrwCjCIemkokr7oBf8EYifEV7zBSXipBaSX7BthY4E6gj3cakSo6hLgrhf7uc0QlKCWyvmCjgceBoc5hRLxsStyVYh/vIFIeKkFpga0BdjXwErCndxqRFFgBuAPjDzrSTPapBKUJ1g3s18CbwDGgHYhFGvgp8AjGmt5BpO1UgtKAdQQ7gVh+ZxEPKyXSLkdyJD3pyaZsuvhjZ3M2a7ImX0v+jWHMMtebzGR2ZEf60Y9N2IQ/8sfFnzuVUxnIQA7jsMUfG8nIpb6mCrYBnsf4VjXvVMpHJSj12PeAl4HLgdWdw0iOHM7h3Md9y3z8JE5iQvJvN3Zb5vMd6cglXMKrvMpTPMXlXM4rvMJsZjOWsUxkIgtZyIu8yFzmcgM3cAInVONbqq8ncD/GcdW+Y2k/laAAtjbYv4C/oRWfUgHbsR2rsEqrr9eLXmzGZgCswAr0ox/v8z411DCf+QQCc5lLJzrxO37HiZxIJ5/NdB2AKzEu0lFmskUlWHh2DHHRy3e8k0jx/Jk/M5CBHMmRfMInzX7tJCYxnvFsxVaswAoMZziDGcz6rM9KrMSzPMue/mu3TgFux1jeO4iURiVYWLYe2L+JpzRa0TmMFNDxHM9bvMUEJtCLXvyMnzX5tZ/zOcMZzqVcyorJn+sv+AUTmMAlXMKZnMk5nMMIRrAf+3Ee51Xr22jMvsB/MFbzDCGlUQkWjhnYj4AXQRvzxc/qrE4HOlBDDUdzNM/wTKNft4AFDGc4B3Mwe7P3Mp8fz3gA+tCHm7iJUYziJV7iDd6oaP4WbAM8ibGhZwhpmUqwUGxD4BHgT8RDQYm4mca0xe/fzd1LrRxdJBD4AT+gH/04mZMbvZ1Fo8AFLGAhCwGooYYv+KIywUu3IbEIt/EOIk1TCRaC1YCdDExE5/UTBwdyIEMZymu8xlqsxbVcyy/4BQMYwEAG8jAP8wf+AMBUpi5eKfoETzCSkTzEQ43uSjGa0WzBFvSmN93pzlCGMoABGMYgBrl8rw2sRpwa1RFmUspCCN4ZpKKsL3AdOtRZWtwK4aAmP2scBtxYvThSJQuBIwiM9A4iS9NIMLesA9ipwHhUgCLeOgA3YBzpHUSWpnO/5ZKtAdwGbO+dREQWqwFGYHQicLV3GIk0Eswd24E4+lMBiqSPEXeq/5F3EIlUgrlhBnYa8G9gDe80ItIkA/6EcZJ3ENF0aE7YysBI4LveSUSkZL9PpkYv8g5SZCrBzLOvAXcD6/nmEJE2+C1GZ4LvIW6KTNOhmWYHAE+gAhTJsnOxJo4EIBWnEswkqwG7ELgV+Ip3GhFpt4sxDvYOUUSaDs0c6w7cAuzqHEREyseA6zFmErjfO0yRaCSYKdYXeAYVoEgedQLuwtjSO0iRqAQzw7YGxgIbeScRkYrpCtyLsbF3kKJQCWaC7UTc/29l7yQiUnGrAfdj9PYOUgTaJph6Npy4DbCzdxJprRqgJ9ALWB3oAqy7DnAw8bG36FIHLABquZyt+A8wH5gJTEsu86seXnytC9yHsR2BWd5h8kxnkUg1OxK4hnjwXUmV1Yh7pvQCeidvG77fk7K9zvyIJYU4tZH3pwDvlueuJFUeB3YiMM87SF6pBFPLfgZc7J1CII7ihjS4rOWaqFGzgeeBcfUuridXlzK5lsBR3iHySiWYSnY+8EvvFMWUkcIrlYoxL35I4ArvEHmkEkwVqwH+DBzvnaQ4ViTucbIH8cQbGS68Us0GngL+CdwDvOcbR0qyAPgWgce9g+SNSjA1rBPxjOIHeifJv3WBYcllOwq/5mgisQzvAZ51ziLN+RAYQmCKd5A8UQmmgnUB7gR2806SX1uypPgGOGdJsaksGSH+B/jSN44s4zlgW4J+M+WiEnRnKwD3Att6J8kXA3YGhgO7E1drSqvMIe6dOhq4I/m/pMFNBL7vHSIvVIKubDngX8CO3knyY1XgB8CxwFeds+TIp8QzVl4BvOKcRQB+SuCP3iHyQCXoxmqAUcShirTb1sAJwL7A8s5Zcu5RYhn+Dah1zlJctcT9Bx/xDpJ1KkE3diVwnHeKbOtCPPjK8cBmzlkKaBowArgaeN85SzFNAwYRmOEdJMtUgi7sV8DZ3imyqw9x1Pd9oLtvFIljknuIo8P/OGcpnnsJ7O4dIstUglVnxwFXeqfIpsHA+ehMUin2KvHl3SjnHMWi7YPtoBKsKtsHuB2dvaOVNgTOI27v048uE8YBpwEPegcphHnA1gQmeAfJIj2jVI3tCNyMfuatsAZx0PwKsD/60WXIEOAB4i4Wmztnyb8H0FbZNtNIsCpsMHFN3QreSbJhJeBU4ETiOUYl8+4ETgde9w6SK18APyNwlXeQLFMJVpxtADxBPDKzNGs5YvGdStzfT3KlFrieuM1wqm+UHHgeOJjA/7yDZJ1KsKJsdWAs2mu7BQYcSXx2LMABrIvuC+Jh4i8gHsxbWqOOeIq1Mwgs8A6TByrBirEuxBHgYO8k6bYRcB3wDe8gUm3vA8cAY7yDZMYU4DACD3sHyROtNKicK1EBNsOAk4AJqAALak3iUXNvIG4GlubcAQxUAZafRoIVYUcD13inSC+N/qQBjQqb8hlwIoEbvIPklUqw7Gwz4nbA5byTpI8BPyXu8/cV3yiSTjcCP0HbCqOniItf3vYOkmcqwbKy7sRVW+s7B0khjf6kRBoVLiS+UjyPoEOUV5q2CZaNGXATKsAGtO1PWqnY2wrfAbYjcLYKsDpUguVzKrCHd4h06Q08BvweTX9Kq30feBnY3jtI1dxEPCvEWO8gRaLp0LKwHYgHiOrgGiNVtgLuRmd0l3ZbQNxOmN/Dzs8CjiXosOMeVILtZr2A8eiIMPUcRjzJnE5uK2V0FfBj8nYi30eBQwlM9g5SVJoObRfrCNyGCjBRA1xCXOKnApQyO44435KPI+otIJ5n45sqQF8aCbaLXQSc4p0iHVYivh74jncQybt3gD2BF72DtNlrxF0fxnkHEY0E28H2QgWY6AM8jQpQqmJ94p643/MO0iZXA5u1rgCtM5gW3VWISrBNbHXgWu8U6bALsQA39g4iRdKNeHqmX3kHKdlMYE8CxxH4ovSrWV/iTvN/B/tmhbIVmkqwba4EVvEO4e9nxB26ujvnkEKqIZ545A7SvgfO/cAAAve07mp2AvHgG4OJO9zeAFa8PScrTCXYanYAWZ2IKavLiGd00V4h4mwf4GHS+FrsS+JxAnclML30q1lPsH8AlwNd6n1ibeBPZcwnaGFMK1lP4u67q3kn8WPEterHeAcRWdp4YCfgI+8gQFy2cxCBl1p3NduVeOrh5lacD4fwt7ZHk/o0EmydKyh0AdYQj2WlApQUGgw8gvcOSwH4I7BF6wrQlgf7M/GIqS19B1cn6xKkDDQSLJntC0U+okMH4K/A/t5BRJr3GvBNYGrV73kacDiBB1p3NRsE3AL0b8WV7oawd+vuRxqjEiyJrQz8D+jpncRHB+B2YLh3EJHSvAVsRzWL8O/AUQRmln4VW3R0+Qto26nXvgPh/jZcT+rRdGhpfkthC9CAkagAJVM2AB6iGlOjXxCP+7lXKwuwN/AA8RBLbT336GVxH0JpD5Vgi+zrwFHeKfxcBxzoHUKk9Tam0odZG0fc8f2a1l3N9gYmAt9u5/33Ia4+lXbQdGizrBNxP51NvZP4uJJ4wEaRDBtP3EY4q2y3WAdcBJxFYEHpV7OuxEUzPyhbEvgc2BhC9beA5oRGgs37GYUtwItRAUouDAbuo1w71L9HPOj1aa0swC2IdVzOAoR47JyLynybhaKRYJNsfeI+gV1a+sr8OYZ4iEORHLmLuGN9290OHEdozZjSaoBfEg/w1rFd99687SA8XsHbzy2NBJt2CYUswG3RQSkkl4YDZ7Xpmp8B3ydwQCsLcF3i+QLPpbIFCPAnMB2+qQ00EmyUbUU8aG3BrAM8S2EXwkr+1RFHg3eXfI2xwCEE3mndHdlBxINrVPNYnz+EcEUV7y8XVIKNsoeBHbxTVNdXgCeArznnEKmwz4FtaOl8hLXEEdz5BBaWfuO2ErH8Dmpzvrb7GOgDIR0HjssITYcuw3ahcAUIcBMqQCmEbsA9NHcAxLeAbQmc08oC/AbwAj4FCPHMNhc43XdmqQSXYkYh/4jOQjvDS6GsRzwf4bJb6m4AvkZozeYQ6wh2HvHIpeuWIV17HAU2xDlDpmg6dCm2P3Cbd4rq+h7x2UCvh6SArgKOB+AT4BgCd7buBmxD4kF1tyxzsvZ4Evg66Mm9FCrBxawj8AqwkXeS6hlA3O7fzTuIiJ8zeZ3z+BaBKa27oh0FXAp0rUCq9toTQitP4ltMKsHF7Fji68KCWJW4EnR97yAivgK1GDsRpzNLYKsAfwHSfBaHZyBs5R0iC1SCAFgX4E2gt3eS6rmLdD+GRapqKrAJLR5czb4N3Eg2nit2hvCgd4i004ag6ESy8UddJgegAhRZSm/i1GYTbDmwS4hnfsjKc8UZ3gGyQCNBrDvwNrCyc5Aq6Uk8GlzT68NFCmx34N6lP2T9iSe9HeSQp710OLUWaCQIp1KYAoR4ZggVoEgTrgG6L/mv/Qh4jmwWIGg02KKCjwStF3FbYHmOL596BwC3eocQSbsbwU4lnkxzN+8wZbAlhGe9Q6RV0UeCP6EwBdgTHRhbpCTfhz3/Rz4KEDQabFaBR4LWBZhMJc87nSpaDSpSuveJi0VnewcphwAMgtD80VILqsgjwYMpTAFqNahI66xJs4tFs8WA071DpFWRR4IvAAO9U1SeVoOKtN13gTHeIcqhDugH4XXvIGlT0JGgbU8hChDiWV1UgCJtcw3VPSVgxSw6w700UNAS5ETvANWxIzo7hEh7rAmc5h2iXA4GW887RNoUsARtHWBP7xTVcaF3AJEc+DHZOUhMszoCx3mHSJsCliA/BDp4h6i8vUnX2V1EsuorwK+8Q5TL95Mz5kiiYAtjrAswhXgG5hyrIS6G6esdRCQnaom7TORiXckwCP/wDpEWRRsJHkzuCxDgSFSAIuXUETjPO0S5/MA7QJoUbSRYgN0ilgfeANbyDiKSQ1sQDyWaabXAWhA+8A6SBgUaCdoO5L4AIW7EVwGKVEYuFpt1BA7zDpEWBRoJWgGOG7YS8axQBZjxFXGzE/Bv7xDt9T8I/bxDpEFBRoK2OoXYLeJUVIAilfYb7wDl0BdsG+8QaVCQEmQ4ud8tohfxpBgiUlmbA/t6hyiHI70DpEFRSjAXf7HNO5XCnBVKxN2vvQOUw/5gXb1DeCtACdrqwHbeKSqrK3C4dwiRAukHfNM7RHt1A/bzDuGtACXIcHL/fR5CTg7yK5IhP/QOUA6F32ewAKtD7WFgB+8UlTUBGOQdQqRgaoF1ganeQdqrL4TXvEN4yfkIqQhToV9HBSjioSNwrHeIcij0PoM5L8EiTIWe4B1ApMCOIpZhpn3PO4CnnBdE3leF9kDnCxTx1JscdEg/sA29Q3jJcQkWYSr0KGA57xAiBZeL2ZgCHEykcTkuwbxPhRo52R4hknE7EHeZyLRh3gG85Lgk8j4VujtxZZqI+Mv8aPDrYKt6h/CQ0xIswlRo5h90IjlyKPGgFZnVgfjKunByWoLsTX6/N2BNYGfvECKy2ErkYPJpD+8AHvJaFDl/RTOM/P7qRLIq82tLvgWW8xMNLCuHz6TWEdjWO0VlFXYbtkiK7UTGV2t3B7byDlFtOSxBtgBW8A5ROV3J/VHgRDKpK/Bt7xDtVbjtLHkswcwf2r15uwDLe4cQkUZlfrPaLt4Bqk0lmDmaChVJr8wvR9gCbGXvENWUsxK05YBtvFNUTg2wm3cIEWnSmsQzz2dWB3Iwp9saOStBtiHXc4VDiccLFZH0yvxszbe8A1RT3kow5zvIZ/7BJVIAmX+cbuEdoJryVoJf9w5QWZl/cIkUwCBgHe8Q7bFpsmmpEHJUglZDrvdx2Qjo6x1CREqS6ResnYGB3iGqJUclyABgRe8QlfNd7wAiUrLMrxLN9Oqe1shTCeZ4VSjk/tsTyZXMT0oVZrugSjAzhngHEJGSdQcyfbJ2jQQzKMeLYlYGvuodQkRaJdMvXPuDdfEOUQ05KUHrDqzvnaJyNvMOICKtlukS7AAM9g5RDTkpQfp5B6isTD+YRAoq84/bQkyJ5qUEc77vQCH+FkVyJvMzOIV44lEJZkLmX1GKFFB3tDgm/VSCqadFMSLZlekXsBuDdfMOUWkqwdTL/JSKSIFlugRrKMATUA5K0DqR66FSph9EIgWX+cevSjADNgQ6eoeonEJMy4vkVOY7JMe7nkV5KMEcT4VCgY5jK5JD3YF1vUO0R6ZPh1EKlWDqrekdQETaJdOP4Uw3eClUgqnWLbmISHb18g7QHhoJZkCOS7C3dwARabdMP45XBfuKd4hKykMJbuwdoHIy/QpSRIAcPI5zPRrMeAlaL2Al7xSVk+lXkCICqATTLeMlyAbeASor8w8eEcn+i1mVYIr18A5QWZl/8IhI9l/MqgRTbBXvAJWV+QePiGT/cawSTLFVvQNUlkaCItm3GtDJO0R75HpfwayXoEaCIpIBmX4saySYYjkfCWb6gSMii2X6sbwWmHmHqJSsl2COR4KdgBW9Q4hIWWR6DV9nYA3vEJWiEkytzt4BRKRsMr1NEOLZvXMp6yWY4+nQHJ8dSqRwMl+CXbwDVErWSzDHI8HMP2hEZLHMv6hVCaaURoIikgGZfzyrBNPHugDLe6eonMw/aERksczP7OT2uTbDJZjnUSBk+1cjIkvL/ONZI8EUyvH2QICF3gFEpGxqvQO0l0owhXJegpl/0IjIYpl/PKsEUyjnG80WeAcQkbLJfAlqm2AK5Xy+MPMPGhFZLPOPZ40EU0glKCIZkfmZHZVgCuW8BOcBdd4hRKQsvvQO0F4qwRTKeQkuBD7yDiEiZTHdO0B7qQRTqADDpGneAUSkLDL/WNbCmBTK+UgQYKp3ABFpt1rgQ+8Q7ZXb09qoBFMt868eRYQPgOAdor0yv1GzKSrBVFMJimRfLh7Hc70DVIpKMNU0HSqSfSrBNFMJplouHjwiBZeLF7MqwRQqQAnm4sEjUnC5eDGrEkyhApRgLh48IgWXi8exSjCFVIIikgG5mNFRCabQPO8AlTcfHTVGJOty8WJ2tneASslyCX5EDna+adkk7wAi0i7vegcoh1neASolwyUYasnxq5MlxnsHEJE2mwzM9A5RDrO8A1RKhksQgBneASpvnHcAEWmz3Dx+Z3kHqJSsl2AuXmI1LzcPIpECys3jd5Z3gErJegkWYCQ4kRyckFOkoFSCaacSTL15wMveIUSkTXJRgnMg5PaVeNZLMPPnJynNc94BRKTVJpOTp6j3vQNUUtZLMBd7obYsF68mRQomN4/bt70DVFLWS3CKd4DqyM2DSaRAcvO4VQmmWEFKUItjRLJHJZgFKsFM0OIYkexRCWZB1kvwAwozRNLiGJHsyM2iGFAJplkIFGZxzKPeAUSkZI95Byint7wDVFLGSxCIL7kKYAxQ6x1CREpyj3eAcpkB4XPvEJWUhxJ81TtAdXwMjPUOISItmg/8yztEueR6KhTyUYITvQNUT25eXYrk2KPAZ94hykUlmAEFKsF/eAcQkRbl6sWqSjADClSCrwOveYcQkWapBLMkByUYZlGYxTGQsweYSM5MBN7zDlFOKsGMKNBoUCUokl65e3yqBDOiQCU4lkKcS1gkk3JVgp9TgKNyqQQzp464z6CIpMtU4FnvEOX0DIQ67xCVphLMpFy92hTJiX96Byi3p7wDVENeSvA14lGmC+I+4kyFiKTHXd4Byk0lmB1hIfCKd4rqmQPc4h1CRBZ7C3jQO0S5qQQzpmBTopd7BxCRxa4GgneIcnobwgzvENWgEsysiehYoiJpMBe41jtEuRViFAj5KsEXvANU3xXeAUSEO4gHuM+VwpSghZCXIbytSPxL7OCdpHo6Ew+W09M7iEiBbQ087R2i3LaEkKv9PZqSo5Fg+BR4xjtFdc0HrvMOIVJg48hhAX4JTPAOUS05KkEA/u0doPquAhZ6hxApqCu9A1TCOAgLvENUS95KMHdrlFv2Ljk6gadIhnxCTndVKsz2QMhfCT5FIfci1wIZkeq7kbgyNHdUgtkVFgCPeaeovvuIO+uKSHXUkeMXnyrBjCvglGgA/uQdQqRA7gPe8A5RCZMg5P7MEfXlsQQLuDgG4gb6XJ3MUySl6oDTvUNUyj+8A1RbDkswvARM805RffOBs71DiBTAKHK8B8HfvQNUW452lq/PRgKHeKeovhrgRaC/dxCRnJpPfHzlchv8LKAHhFrvINWUw5EgUNgp0Trgl94hRHLsWnJagABjilaAkN+RYG/gfe8UfsYCQ71DiOTMHGBDYLp3kErZH8Io7xDVltORYJgKvOqdws//eQcQyaFLyXEBzqegR93IaQkChdxVYpHHgDHeIURy5CPgIu8QlfQwhM+8Q3jIcwmO9g7g6zTiNkIRab/fAJ96h6ikwq0KXSSn2wQBzIgH1lzbO4mfm4GDvUOIZNxkYCNgnneQSgnA2hAKuY4ixyPBEIBbvVP4OpMcP3BFquRscv44GlfUAoRclyAAI70D+HoHuMA7hEiGPQ5c7x2i0go7FQq5ng5dxF4ABnqn8NOReK7hwd5BRDLmC2AQ8KZ3kEobCOFF7xBe8j4ShLhhrMBqgcOJK6BFpHSnU4ACfKfIBQjFKMFbKPwyyYnA+d4hRDLkceCP3iGq4U7vAN4KMB0KYA8BO3qn8KVpUZHSFGYaFKAvhNe8Q3gqwkgQCj8lCpoWFSlVIaZBAZ4oegFCcUrwTuBL7xD+NC0q0rzCTINCPBp44RVkOhTARgH7eqfwp2lRkcYVahr0M6AXhDneQbwVZSQImhJNaFpUpHGFmQYFGKUCjIpUgv8iHgVXmAic5x1CJEUKNQ0KmgpdrEAlGBYAt3mnSI/z0JkmRACmAvsTD6FZCC9CeNI7RFoUqAQBuJwC/aU3LwAHAv/zDiLi6Evge8A07yDVdLl3gDQpWAmGV4H7vVOkx6fAnsAn3kFEnBxDXChWGLPR+oilFKwEgXh6aFnsdeKIsNY7iEiVXUwBj7F/oxbELK1Au0jUZy8D/b1TpMvJwCXeIUSqZAywOwXbOhKAftpBfmlFHAlCwZaBleb3wA3eIUSq4H/E2Y9CFSDAf1SAyyrqSLAL8XTRq3onSZfOwCPAUOccIpXyCbAV8IZ3EA97QSj0uQMbU9CRYJgLXOGdIn3mA3sDU7yDiFRALXEEWMgCnAjc4x0ijQpaggBcRjxOkixlOrAXMNc5h0i5nUqBF4f/Ggo57deiApdgmAmM8E6RTuOAA4AF3kFEyuQy4nbvQnoBuNs7RFoVdJvgIrY28BbQyTtJOu1LPCdxR+8gIu1wNXCcdwhPe0NQCTahwCNBgDAZ+Kt3ivS6AzgCWOgdRKSNbqTgBTgBGO2cIdUKXoIA/Bao8w6RXjcTn0T0I5KsuQ040juEN20LbIFKkPA/NF/eghHAj1ERSnbcCRxCwf9mx0MY7R0i7Qq+TXAR6wu8iDZ+teAo4Cqgg3cQkWbcAhyGpvG1X2ApNBIEktHg1d4p0m8EcRuhjjMqaXUdcQRY+AJ8XgVYGo0EF7PViKeVXsk7SfrtS1xPpEW1kiZXAid4h0iLYRD+4R0iCzQSXCzMBM73TpENdwD7oB3qJT0uQQW42DgVYOk0ElyKLQe8CqzvnSQbhhBXX6/lnEOKaz7wQ3Tci6XsAeGf3iGyQiPBpYR5wP95p8iOccDmwJPeQaSQPgS+hQpwKc+oAFtHI8FG2Vh0KoVW6ExcV3S4cw4pjgnAMOLJYCRRB2wF4TnvIFmikWDjTvYOkC3ziatGT0YrR6Xy7gC2QQW4jKtUgK2nkWCT7DZgf+8U2bMz8UgdK3sHkdypA84GznXOkUofAH0hzPIOkjUqwSbZesRTUC/nHCSDNiKeuqyvdxDJjc+IO8CPds6RWodCuNk7RBZpOrRJYRLwR+8U2fQG8ezd//IOIrnwDnH6c7RzjtR6RAXYdhoJNstWJO5A38M7STYZcEZy6eycRbLpLuBY4CPvIGm1ABgE4VXvIFmlkWCzwqfA6d4psisQt99sAYx3ziLZMpN4Yud9UAE26xIVYPtoJFgSewDYyTtFtnUEfkl8TaFRoTTnLuB4YIZ3kLSbBGwC4QvvIFmmEiyJrU08y4SOK9puA4EbgMHOOSR9ZgI/Am73DpIVe0K4xztE1mk6tCRhMnCSd4p8mAhsCfyKuH+hCMTRX39UgCW7RwVYHhoJtor9E/iud4r80KhQNPprgy+A/hDe9Q6SBxoJts7RwMfeIfJj0ajwLGCecxapPo3+2uhcFWD5qARbJUwjvmyVsqklriDtC9xMPCqI5NtTwI7ElZ9a/NJKTwIXe4fIE02HtondCQz3TpFPA4EL0KxzHr1KXB18t3eQrJoFfE2jwPJSCbaJ9QBeRjvRV9C2wIXEI4VItk0Gfg1cj0b67bIvhDu9Q+SNpkPbJMwAjvNOkW+PA18H9iS+3pDs+Qg4hXgs2WtRAbbL1SrAytBIsF3sr8BB3inyr4Z48OSzgXV9o0gJ5hAPu3sRMNs5Sy68DGwBYa53kDxSCbaLrUz8A+3lnaQYOhMH4CcCGzhnkWXNAm4kTmNP942SH3OJBajpkApRCbabfQe4F00tV9l3gBOA3YAOzlmKbgJwBfBX4i5sUkbHQrjGO0SeqQTLwk4HzvNOUUzrEs8y8AOgp3OWIpkH3AlcTly1LxVwB4T9vEPknUqwbOwO4o5P4qITsC9xdPh15yx5Ngm4GhhBPNqLVMgk4u4Q2qhaYSrBsrGuxJfEA7yTyCBiGR4EdHPOkgd1wP3EKc97iafIkgqqBbaF8JR3kCJQCZaVfRV4DljZO4kAdAV2AYYRtx1qt87SfQk8BPwjubzvG6dYToNwoXeIolAJlp3tDIxBqzVSpgYYSizEYcTDtMnSZhBHevcADxB3dZAqewD4DuiJuVpUghVhpxB3kpLU2ohYhnsQtyF29I3j5lVi6d1DnM3X84Gj14CtIczyDlIkKsGKsVuAA71TSClWJh6rdHtgCLAJcZ/EPHoLGEcsvH8Cb/rGkUU+AraC8JZ3kKJRCVaMdQGeQCfLy6DOxAN5DwE2J7vFuKjwnkvePk/coV1SZj6wE4THvIMUkUqwomxd4jPQat5JpL3qF+MQYDPiPopp+NV+Rly4MhEVXiYdAeEG7xBFpRKsONuRuLG7qBudcq4T8ah5vYDeTbztRSzL1h5UaDYwLblMbeatFrBk2IUQTvMOUWQqwaqwHwOXeacQTx2Io8mOyaVT8rYDcT+82uSyoN7bBS5JpWpGAQdoJagvlWDV2IXAqd4pRCQVHiHuCjHPO0jRqQSryq4BjvZOISKuXiQeEUaHREsBlWBVWQ1wOzrGqEhRTQaGQtAheFJCJVh11pm4g9ZO3klEpKo+Ab4B4RXvILKEzoFXdWE+8D3gae8kIlI1XwDDVIDpoxJ0EeYAuxLPRioi+fYZcRHMf72DyLI0HerKVgUeRqdfEsmr2cQC1GmRUkojQVfhI+DbxKMYi0i+fAJ8WwWYbipBd+FD4JvA695JRKRsZgI7QnjOO4g0TyWYCmE6sQh1BHmR7PsA2AHCC95BpGUqwdQI7wM7AC87BxGRtpsKbA9Bj+OMUAmmSpgCfAPQKVVEsmcysQBf8w4ipVMJpk6YBewM3OEcZBl/+ANssglsuikceCB8+eWSz118MZjBzJmtu+6pp8LAgXDYYUu+duRI+OMfK/d9iFTAO8B2EHSW4oxRCaZSmAfsD1zqHGSx99+Hyy6D556Dl16ChQvhttvi5yZPhgcfhHXWad11Z8+GsWNh4sT4sRdfhLlz4YYb4IQTqvatibTXm8QR4CTvINJ6KsHUCgHCScDPgVTszFlbG0uqtha++AJ6944fP+kkuOiiOBJszXVramD+/Pidzp0LnTrB734HJ54Y3xfJgFeIBTjZO4i0jUow9cIlwEHAfM8Ua64JP/95HO316gUrrQQ77wz33BM/N2hQ66+7wgowfDgMHgzrrx8//uyzsOee1fu+RNphDPFg2FO9g0jbqQQzIdwGfId49AkXn3wCf/87vPMOTJ0Kc+bATTfB+efDOee0/ro33xw/94tfwIQJcMklcOaZ8bZGjID99oPzzqv4tyXSVr8D9oDwqXcQaR+VYGaEh4FtAZdTsPz733G01qNHnKrce2+4/vpYbIMGwXrrwZQpsNlmMH16y9cdO3bprxk/Pr7t0yeW66hRcfvhG29U5dsTKdU84PsQfgGhzjuMtJ9KMFPCi8BQHPYlXGcdeOqpuD0vBPjPf2KZffghTJoUL2utBc8/D2us0fJ1+/Vb+msWjQIXLIiLZCBuM/zii2p8dyIlmU7c/neTdxApH5Vg5oTJxH0JH63mvW61FeyzTxzpDRgAdXVwzDFNf/3UqbDbbqVdd/Ro2GKLuFime3cYOjR+nVnz2xpFqmgcsDkEnQItZ3QWicyyjsAFxNWjzazLFJF2ug04EsJc7yBSfirBzLPdgRuBVbyTiORMAM6EcL53EKkclWAu2NrA7cTthSLSfp8Dh0D4u3cQqSxtE8yFMBnYjrhsW69qRNrnHWAbFWAxqARzI9TGZdsMAz72TiOSUSOBwclKbCkATYfmkqZHRVrpI+BYCHd5B5Hq0kgwlzQ9KtIKY4BNVYDFpJFg7mn1qEgT5gA/g3C1dxDxoxIsBFubWIQ7eicRSYkngcN0/j/RdGghhMkQvgkcTtz2IVJUC4AzgG1VgAIaCRaQrQZcDHzfO4lIlb0CHArhee8gkh4aCRZOmAnhcOBbgM7RIEUQgEuBISpAaUglWFjhIWAAcC7OJ+wVqaAXgO0gnAThS+8wkj6aDhXA+gHXEM9OIZIHs4AzgSshLHTOIimmkaAA4VXifoVHA584hxFpjwBcC/SB8GcVoLREI0FpwHoCfwAO8k4i0krPAj+C8Ix3EMkOjQSlgfAhhIOJC2ee804jUoLJwKHAVipAaS2NBKUZZsA+wHlAH+cwIg19BvwG+IMWvUhbqQSlBNYROBL4FdDbOYzIQuAvwK/izIVI26kEpRWsC3AicAqwqnMYKZ6FwB3AuRBe8Q4j+aASlDawFYAfAyejMpTK+xK4AfgdhLeds0jOqASlHVSGUlGfAlcCl0KY7pxFckolKGVg3VhShqs5h5Hs+4B4mLMrIcx2ziI5pxKUMrLlgf2BE4AtncNI9rxNPLj79VrtKdWiEpQKsc2JZXgA0MU5jKTbC8BvgVE6wotUm0pQKsxWAY4AjgM2dA4j6bEQuB/4M4R/eYeR4lIJSpWYATsDPwS+i45WVFQvAjcCf9ViF0kDlaA4sHWBY4GjgB7OYaTyZgK3ADfqfH6SNipBcWSdgeHE7YY7A8v75pEyWgD8kzjqGwNhgXMekUapBCUlrBuwK7EUdwNW8M0jbTSOWHy3QpjpHUakJSrBHDIzAx4Hzg8hLjows/2AI0MI33ENVxJbDtgJ2BsYhnbET7uXiaO+kRBe9g4j0hoqwZwys02Jx1kcDHQAJgDfCSG85Zmr9awDsD2xEPcC1nSNIxBPvPxv4urO+yFMcc4j0mYqwRwzs4uAOUDX5O26wACgI3B2COHvZrYJcD3Qmbhic3gI4Q2nyC0wA7YiFuKe6PRO1VJHPLfkfcTie1r780leqARzzMy6As8D84nTVS+HEG42s+7AM8RR4oXAUyGEv5pZZ6BDCGGuV+bWsZ7A1+tdhgCdXCPlxzQWj/R4EMJHznlEKkIlmHNmdg7wObAfcfVlbfKpVYBdiEV4OnAT8Lf0jgJLYV2ALVhSitsAK7tGyo53gWeBp4ml94JzHpGq6OgdQCquLrkYcarztQaff9XMnibuwH6/mR0VQnio2iHLI8wFHksuJNOn/Vl6tLiBU7g0mU6c3nw2uTwHYYZvJBEfGgnmnJmdTRwJrgKsCPw4hBDMbHAIYbyZfRV4J/nYpcCkEMKlboErznoCmwB9gX7JpS+wlmeqCplLXLn5IjAxefuizsYusoRGgsVxLvH0NBOTXSgmAbsTz/pwiJktII4QzvEKWB3hQ+BD4OGlP27diGW4AfBVYP16b9chfY+VAMwA3q93mVLv/XeAtyDUuSUUyQCNBEVaZB2AtYHVge7ASq14uwJxKnqRhcSFSguSt/UvjX1sJssW3PvAVAjzy/6tihSMSlCkoqwG+ApxQdJ8jcxE0kUlKCIihaXT2YiISGGpBEVEpLBUgiIiUlgqQRERKSyVoIiIFJZKUERECkslKCIihaUSFBGRwlIJiohIYakERUSksFSCIiJSWCpBEREpLJWgiIgUlkpQREQKSyUoIiKFpRIUEZHCUgmKiEhhqQRFRKSwVIIiIlJYKkERESkslaCIiBSWSlBERApLJSgiIoWlEhQRkcJSCYqISGGpBEVEpLBUgiIiUlgqQRERKSyVoIiIFJZKUERECkslKCIihaUSFBGRwlIJiohIYakERUSksFSCIiJSWCpBEREpLJWgiIgUlkpQREQKSyUoIiKFpRIUEZHCUgmKiEhh/T+QvMK8R2Qwq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3"/>
          <a:stretch>
            <a:fillRect/>
          </a:stretch>
        </p:blipFill>
        <p:spPr>
          <a:xfrm>
            <a:off x="3107631" y="2592476"/>
            <a:ext cx="4276725" cy="4429125"/>
          </a:xfrm>
          <a:prstGeom prst="rect">
            <a:avLst/>
          </a:prstGeom>
        </p:spPr>
      </p:pic>
    </p:spTree>
    <p:extLst>
      <p:ext uri="{BB962C8B-B14F-4D97-AF65-F5344CB8AC3E}">
        <p14:creationId xmlns:p14="http://schemas.microsoft.com/office/powerpoint/2010/main" val="4065416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780" t="34463" r="33206" b="19939"/>
          <a:stretch/>
        </p:blipFill>
        <p:spPr>
          <a:xfrm>
            <a:off x="128790" y="141667"/>
            <a:ext cx="7418230" cy="3335630"/>
          </a:xfrm>
          <a:prstGeom prst="rect">
            <a:avLst/>
          </a:prstGeom>
        </p:spPr>
      </p:pic>
      <p:pic>
        <p:nvPicPr>
          <p:cNvPr id="3" name="Picture 2"/>
          <p:cNvPicPr>
            <a:picLocks noChangeAspect="1"/>
          </p:cNvPicPr>
          <p:nvPr/>
        </p:nvPicPr>
        <p:blipFill rotWithShape="1">
          <a:blip r:embed="rId3"/>
          <a:srcRect l="9087" t="29005" r="14794" b="24516"/>
          <a:stretch/>
        </p:blipFill>
        <p:spPr>
          <a:xfrm>
            <a:off x="386364" y="3457977"/>
            <a:ext cx="9903855" cy="3400023"/>
          </a:xfrm>
          <a:prstGeom prst="rect">
            <a:avLst/>
          </a:prstGeom>
        </p:spPr>
      </p:pic>
    </p:spTree>
    <p:extLst>
      <p:ext uri="{BB962C8B-B14F-4D97-AF65-F5344CB8AC3E}">
        <p14:creationId xmlns:p14="http://schemas.microsoft.com/office/powerpoint/2010/main" val="4094946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716" t="28702" r="13167" b="5145"/>
          <a:stretch/>
        </p:blipFill>
        <p:spPr>
          <a:xfrm>
            <a:off x="365759" y="365760"/>
            <a:ext cx="9903657" cy="4839286"/>
          </a:xfrm>
          <a:prstGeom prst="rect">
            <a:avLst/>
          </a:prstGeom>
        </p:spPr>
      </p:pic>
      <p:pic>
        <p:nvPicPr>
          <p:cNvPr id="3" name="Picture 2"/>
          <p:cNvPicPr>
            <a:picLocks noChangeAspect="1"/>
          </p:cNvPicPr>
          <p:nvPr/>
        </p:nvPicPr>
        <p:blipFill rotWithShape="1">
          <a:blip r:embed="rId3"/>
          <a:srcRect l="15691" t="32356" r="38250" b="26875"/>
          <a:stretch/>
        </p:blipFill>
        <p:spPr>
          <a:xfrm>
            <a:off x="5317587" y="3587261"/>
            <a:ext cx="5992838" cy="2982352"/>
          </a:xfrm>
          <a:prstGeom prst="rect">
            <a:avLst/>
          </a:prstGeom>
        </p:spPr>
      </p:pic>
    </p:spTree>
    <p:extLst>
      <p:ext uri="{BB962C8B-B14F-4D97-AF65-F5344CB8AC3E}">
        <p14:creationId xmlns:p14="http://schemas.microsoft.com/office/powerpoint/2010/main" val="1323672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214" y="566670"/>
            <a:ext cx="9878096" cy="3662541"/>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Problem Statement:</a:t>
            </a:r>
          </a:p>
          <a:p>
            <a:endParaRPr lang="en-US" sz="3200" b="1"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Zomato is an Indian company that provides a platform for users to search for and discover restaurants, as well as order food for delivery. It was founded in 2008 by Deepinder Goyal and Pankaj Chaddah and has since expanded to multiple countries around the world. Zomato provides users with information about restaurants such as menus, prices, and user reviews to help them make informed decisions about where to eat. The company also partners with restaurants to offer food delivery options to customers.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0774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420" t="46586" r="35331" b="42260"/>
          <a:stretch/>
        </p:blipFill>
        <p:spPr>
          <a:xfrm>
            <a:off x="126609" y="0"/>
            <a:ext cx="6147582" cy="815927"/>
          </a:xfrm>
          <a:prstGeom prst="rect">
            <a:avLst/>
          </a:prstGeom>
        </p:spPr>
      </p:pic>
      <p:pic>
        <p:nvPicPr>
          <p:cNvPr id="3" name="Picture 2"/>
          <p:cNvPicPr>
            <a:picLocks noChangeAspect="1"/>
          </p:cNvPicPr>
          <p:nvPr/>
        </p:nvPicPr>
        <p:blipFill>
          <a:blip r:embed="rId3"/>
          <a:stretch>
            <a:fillRect/>
          </a:stretch>
        </p:blipFill>
        <p:spPr>
          <a:xfrm>
            <a:off x="0" y="1129151"/>
            <a:ext cx="4733925" cy="4543425"/>
          </a:xfrm>
          <a:prstGeom prst="rect">
            <a:avLst/>
          </a:prstGeom>
        </p:spPr>
      </p:pic>
      <p:pic>
        <p:nvPicPr>
          <p:cNvPr id="4" name="Picture 3"/>
          <p:cNvPicPr>
            <a:picLocks noChangeAspect="1"/>
          </p:cNvPicPr>
          <p:nvPr/>
        </p:nvPicPr>
        <p:blipFill rotWithShape="1">
          <a:blip r:embed="rId4"/>
          <a:srcRect l="18933" t="43317" r="39008" b="47452"/>
          <a:stretch/>
        </p:blipFill>
        <p:spPr>
          <a:xfrm>
            <a:off x="6274191" y="1026942"/>
            <a:ext cx="5472332" cy="675249"/>
          </a:xfrm>
          <a:prstGeom prst="rect">
            <a:avLst/>
          </a:prstGeom>
        </p:spPr>
      </p:pic>
      <p:pic>
        <p:nvPicPr>
          <p:cNvPr id="5" name="Picture 4"/>
          <p:cNvPicPr>
            <a:picLocks noChangeAspect="1"/>
          </p:cNvPicPr>
          <p:nvPr/>
        </p:nvPicPr>
        <p:blipFill>
          <a:blip r:embed="rId5"/>
          <a:stretch>
            <a:fillRect/>
          </a:stretch>
        </p:blipFill>
        <p:spPr>
          <a:xfrm>
            <a:off x="6162748" y="2071687"/>
            <a:ext cx="4733925" cy="4543425"/>
          </a:xfrm>
          <a:prstGeom prst="rect">
            <a:avLst/>
          </a:prstGeom>
        </p:spPr>
      </p:pic>
    </p:spTree>
    <p:extLst>
      <p:ext uri="{BB962C8B-B14F-4D97-AF65-F5344CB8AC3E}">
        <p14:creationId xmlns:p14="http://schemas.microsoft.com/office/powerpoint/2010/main" val="3552603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069" t="29279" r="44846" b="64567"/>
          <a:stretch/>
        </p:blipFill>
        <p:spPr>
          <a:xfrm>
            <a:off x="239150" y="126609"/>
            <a:ext cx="4825219" cy="450166"/>
          </a:xfrm>
          <a:prstGeom prst="rect">
            <a:avLst/>
          </a:prstGeom>
        </p:spPr>
      </p:pic>
      <p:pic>
        <p:nvPicPr>
          <p:cNvPr id="3" name="Picture 2"/>
          <p:cNvPicPr>
            <a:picLocks noChangeAspect="1"/>
          </p:cNvPicPr>
          <p:nvPr/>
        </p:nvPicPr>
        <p:blipFill>
          <a:blip r:embed="rId3"/>
          <a:stretch>
            <a:fillRect/>
          </a:stretch>
        </p:blipFill>
        <p:spPr>
          <a:xfrm>
            <a:off x="194309" y="847579"/>
            <a:ext cx="4914900" cy="4572000"/>
          </a:xfrm>
          <a:prstGeom prst="rect">
            <a:avLst/>
          </a:prstGeom>
        </p:spPr>
      </p:pic>
      <p:pic>
        <p:nvPicPr>
          <p:cNvPr id="4" name="Picture 3"/>
          <p:cNvPicPr>
            <a:picLocks noChangeAspect="1"/>
          </p:cNvPicPr>
          <p:nvPr/>
        </p:nvPicPr>
        <p:blipFill rotWithShape="1">
          <a:blip r:embed="rId4"/>
          <a:srcRect l="10824" t="30818" r="32412" b="7836"/>
          <a:stretch/>
        </p:blipFill>
        <p:spPr>
          <a:xfrm>
            <a:off x="5261316" y="351692"/>
            <a:ext cx="6738425" cy="4487594"/>
          </a:xfrm>
          <a:prstGeom prst="rect">
            <a:avLst/>
          </a:prstGeom>
        </p:spPr>
      </p:pic>
    </p:spTree>
    <p:extLst>
      <p:ext uri="{BB962C8B-B14F-4D97-AF65-F5344CB8AC3E}">
        <p14:creationId xmlns:p14="http://schemas.microsoft.com/office/powerpoint/2010/main" val="2971743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798" t="27741" r="23222" b="16490"/>
          <a:stretch/>
        </p:blipFill>
        <p:spPr>
          <a:xfrm>
            <a:off x="0" y="0"/>
            <a:ext cx="7934179" cy="4079630"/>
          </a:xfrm>
          <a:prstGeom prst="rect">
            <a:avLst/>
          </a:prstGeom>
        </p:spPr>
      </p:pic>
      <p:pic>
        <p:nvPicPr>
          <p:cNvPr id="3" name="Picture 2"/>
          <p:cNvPicPr>
            <a:picLocks noChangeAspect="1"/>
          </p:cNvPicPr>
          <p:nvPr/>
        </p:nvPicPr>
        <p:blipFill rotWithShape="1">
          <a:blip r:embed="rId3"/>
          <a:srcRect l="15946" t="27363" r="30481" b="7137"/>
          <a:stretch/>
        </p:blipFill>
        <p:spPr>
          <a:xfrm>
            <a:off x="5412262" y="1828801"/>
            <a:ext cx="6779738" cy="4791430"/>
          </a:xfrm>
          <a:prstGeom prst="rect">
            <a:avLst/>
          </a:prstGeom>
        </p:spPr>
      </p:pic>
    </p:spTree>
    <p:extLst>
      <p:ext uri="{BB962C8B-B14F-4D97-AF65-F5344CB8AC3E}">
        <p14:creationId xmlns:p14="http://schemas.microsoft.com/office/powerpoint/2010/main" val="4160943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094" t="28125" r="20535" b="11523"/>
          <a:stretch/>
        </p:blipFill>
        <p:spPr>
          <a:xfrm>
            <a:off x="828675" y="585787"/>
            <a:ext cx="10058400" cy="5471912"/>
          </a:xfrm>
          <a:prstGeom prst="rect">
            <a:avLst/>
          </a:prstGeom>
        </p:spPr>
      </p:pic>
    </p:spTree>
    <p:extLst>
      <p:ext uri="{BB962C8B-B14F-4D97-AF65-F5344CB8AC3E}">
        <p14:creationId xmlns:p14="http://schemas.microsoft.com/office/powerpoint/2010/main" val="2941965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106" t="27343" r="22181" b="5080"/>
          <a:stretch/>
        </p:blipFill>
        <p:spPr>
          <a:xfrm>
            <a:off x="128586" y="128587"/>
            <a:ext cx="10115551" cy="6227723"/>
          </a:xfrm>
          <a:prstGeom prst="rect">
            <a:avLst/>
          </a:prstGeom>
        </p:spPr>
      </p:pic>
    </p:spTree>
    <p:extLst>
      <p:ext uri="{BB962C8B-B14F-4D97-AF65-F5344CB8AC3E}">
        <p14:creationId xmlns:p14="http://schemas.microsoft.com/office/powerpoint/2010/main" val="804686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435" t="37305" r="10322" b="13086"/>
          <a:stretch/>
        </p:blipFill>
        <p:spPr>
          <a:xfrm>
            <a:off x="185737" y="185737"/>
            <a:ext cx="9529763" cy="3629025"/>
          </a:xfrm>
          <a:prstGeom prst="rect">
            <a:avLst/>
          </a:prstGeom>
        </p:spPr>
      </p:pic>
      <p:pic>
        <p:nvPicPr>
          <p:cNvPr id="3" name="Picture 2"/>
          <p:cNvPicPr>
            <a:picLocks noChangeAspect="1"/>
          </p:cNvPicPr>
          <p:nvPr/>
        </p:nvPicPr>
        <p:blipFill rotWithShape="1">
          <a:blip r:embed="rId3"/>
          <a:srcRect l="15776" t="28125" r="10322" b="29296"/>
          <a:stretch/>
        </p:blipFill>
        <p:spPr>
          <a:xfrm>
            <a:off x="185737" y="3743325"/>
            <a:ext cx="9615488" cy="3114675"/>
          </a:xfrm>
          <a:prstGeom prst="rect">
            <a:avLst/>
          </a:prstGeom>
        </p:spPr>
      </p:pic>
    </p:spTree>
    <p:extLst>
      <p:ext uri="{BB962C8B-B14F-4D97-AF65-F5344CB8AC3E}">
        <p14:creationId xmlns:p14="http://schemas.microsoft.com/office/powerpoint/2010/main" val="3937686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735" t="30550" r="12518" b="17397"/>
          <a:stretch/>
        </p:blipFill>
        <p:spPr>
          <a:xfrm>
            <a:off x="0" y="-136477"/>
            <a:ext cx="9335069" cy="3807725"/>
          </a:xfrm>
          <a:prstGeom prst="rect">
            <a:avLst/>
          </a:prstGeom>
        </p:spPr>
      </p:pic>
      <p:pic>
        <p:nvPicPr>
          <p:cNvPr id="3" name="Picture 2"/>
          <p:cNvPicPr>
            <a:picLocks noChangeAspect="1"/>
          </p:cNvPicPr>
          <p:nvPr/>
        </p:nvPicPr>
        <p:blipFill rotWithShape="1">
          <a:blip r:embed="rId3"/>
          <a:srcRect l="16574" t="41559" r="11050" b="14599"/>
          <a:stretch/>
        </p:blipFill>
        <p:spPr>
          <a:xfrm>
            <a:off x="113025" y="3542459"/>
            <a:ext cx="9416957" cy="3207224"/>
          </a:xfrm>
          <a:prstGeom prst="rect">
            <a:avLst/>
          </a:prstGeom>
        </p:spPr>
      </p:pic>
    </p:spTree>
    <p:extLst>
      <p:ext uri="{BB962C8B-B14F-4D97-AF65-F5344CB8AC3E}">
        <p14:creationId xmlns:p14="http://schemas.microsoft.com/office/powerpoint/2010/main" val="27150285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814" t="7835" r="6102" b="26403"/>
          <a:stretch/>
        </p:blipFill>
        <p:spPr>
          <a:xfrm>
            <a:off x="193742" y="627146"/>
            <a:ext cx="11330610" cy="4810538"/>
          </a:xfrm>
          <a:prstGeom prst="rect">
            <a:avLst/>
          </a:prstGeom>
        </p:spPr>
      </p:pic>
    </p:spTree>
    <p:extLst>
      <p:ext uri="{BB962C8B-B14F-4D97-AF65-F5344CB8AC3E}">
        <p14:creationId xmlns:p14="http://schemas.microsoft.com/office/powerpoint/2010/main" val="19486935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398" t="8559" r="11805" b="7201"/>
          <a:stretch/>
        </p:blipFill>
        <p:spPr>
          <a:xfrm>
            <a:off x="352209" y="243018"/>
            <a:ext cx="9992139" cy="6162261"/>
          </a:xfrm>
          <a:prstGeom prst="rect">
            <a:avLst/>
          </a:prstGeom>
        </p:spPr>
      </p:pic>
    </p:spTree>
    <p:extLst>
      <p:ext uri="{BB962C8B-B14F-4D97-AF65-F5344CB8AC3E}">
        <p14:creationId xmlns:p14="http://schemas.microsoft.com/office/powerpoint/2010/main" val="18677672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759" t="9827" r="3658" b="24049"/>
          <a:stretch/>
        </p:blipFill>
        <p:spPr>
          <a:xfrm>
            <a:off x="145774" y="322905"/>
            <a:ext cx="12046226" cy="4837044"/>
          </a:xfrm>
          <a:prstGeom prst="rect">
            <a:avLst/>
          </a:prstGeom>
        </p:spPr>
      </p:pic>
    </p:spTree>
    <p:extLst>
      <p:ext uri="{BB962C8B-B14F-4D97-AF65-F5344CB8AC3E}">
        <p14:creationId xmlns:p14="http://schemas.microsoft.com/office/powerpoint/2010/main" val="829050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6214" y="117693"/>
            <a:ext cx="10831133" cy="6740307"/>
          </a:xfrm>
          <a:prstGeom prst="rect">
            <a:avLst/>
          </a:prstGeom>
          <a:noFill/>
        </p:spPr>
        <p:txBody>
          <a:bodyPr wrap="square" rtlCol="0">
            <a:spAutoFit/>
          </a:bodyPr>
          <a:lstStyle/>
          <a:p>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About </a:t>
            </a:r>
            <a:r>
              <a:rPr lang="en-US" b="1" dirty="0">
                <a:latin typeface="Times New Roman" panose="02020603050405020304" pitchFamily="18" charset="0"/>
                <a:cs typeface="Times New Roman" panose="02020603050405020304" pitchFamily="18" charset="0"/>
              </a:rPr>
              <a:t>the Data:</a:t>
            </a:r>
          </a:p>
          <a:p>
            <a:r>
              <a:rPr lang="en-US" dirty="0">
                <a:latin typeface="Times New Roman" panose="02020603050405020304" pitchFamily="18" charset="0"/>
                <a:cs typeface="Times New Roman" panose="02020603050405020304" pitchFamily="18" charset="0"/>
              </a:rPr>
              <a:t>Zomato is an Indian multinational restaurant aggregator and food delivery company founded by Deepinder Goyal and Pankaj Chaddah in 2008. Zomato provides information, menus, and user reviews of restaurants as well as food delivery options from partner restaurants in select cities.</a:t>
            </a:r>
          </a:p>
          <a:p>
            <a:pPr marL="285750" indent="-285750">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Attributes:</a:t>
            </a:r>
          </a:p>
          <a:p>
            <a:r>
              <a:rPr lang="en-US" dirty="0">
                <a:latin typeface="Times New Roman" panose="02020603050405020304" pitchFamily="18" charset="0"/>
                <a:cs typeface="Times New Roman" panose="02020603050405020304" pitchFamily="18" charset="0"/>
              </a:rPr>
              <a:t>URL - Website of the Zomato for each restaurant. - Object datatype</a:t>
            </a:r>
          </a:p>
          <a:p>
            <a:r>
              <a:rPr lang="en-US" dirty="0">
                <a:latin typeface="Times New Roman" panose="02020603050405020304" pitchFamily="18" charset="0"/>
                <a:cs typeface="Times New Roman" panose="02020603050405020304" pitchFamily="18" charset="0"/>
              </a:rPr>
              <a:t>Address - Address of the Restaurant. - Object datatype</a:t>
            </a:r>
          </a:p>
          <a:p>
            <a:r>
              <a:rPr lang="en-US" dirty="0">
                <a:latin typeface="Times New Roman" panose="02020603050405020304" pitchFamily="18" charset="0"/>
                <a:cs typeface="Times New Roman" panose="02020603050405020304" pitchFamily="18" charset="0"/>
              </a:rPr>
              <a:t>Name - Name of the restaurant. - Object datatype</a:t>
            </a:r>
          </a:p>
          <a:p>
            <a:r>
              <a:rPr lang="en-US" dirty="0">
                <a:latin typeface="Times New Roman" panose="02020603050405020304" pitchFamily="18" charset="0"/>
                <a:cs typeface="Times New Roman" panose="02020603050405020304" pitchFamily="18" charset="0"/>
              </a:rPr>
              <a:t>Online Order - The customer ordered the menu online or not. - Object datatype</a:t>
            </a:r>
          </a:p>
          <a:p>
            <a:r>
              <a:rPr lang="en-US" dirty="0">
                <a:latin typeface="Times New Roman" panose="02020603050405020304" pitchFamily="18" charset="0"/>
                <a:cs typeface="Times New Roman" panose="02020603050405020304" pitchFamily="18" charset="0"/>
              </a:rPr>
              <a:t>Book table - The customer has booked the table or not. - Object datatype</a:t>
            </a:r>
          </a:p>
          <a:p>
            <a:r>
              <a:rPr lang="en-US" dirty="0">
                <a:latin typeface="Times New Roman" panose="02020603050405020304" pitchFamily="18" charset="0"/>
                <a:cs typeface="Times New Roman" panose="02020603050405020304" pitchFamily="18" charset="0"/>
              </a:rPr>
              <a:t>Rate - Rating of the restaurant that has by the customer. - Numerical datatype</a:t>
            </a:r>
          </a:p>
          <a:p>
            <a:r>
              <a:rPr lang="en-US" dirty="0">
                <a:latin typeface="Times New Roman" panose="02020603050405020304" pitchFamily="18" charset="0"/>
                <a:cs typeface="Times New Roman" panose="02020603050405020304" pitchFamily="18" charset="0"/>
              </a:rPr>
              <a:t>Votes - The votes have been given by the customer to the restaurant. - Numerical datatype</a:t>
            </a:r>
          </a:p>
          <a:p>
            <a:r>
              <a:rPr lang="en-US" dirty="0">
                <a:latin typeface="Times New Roman" panose="02020603050405020304" pitchFamily="18" charset="0"/>
                <a:cs typeface="Times New Roman" panose="02020603050405020304" pitchFamily="18" charset="0"/>
              </a:rPr>
              <a:t>Phone - Contact number of the Restaurant. - Object datatype</a:t>
            </a:r>
          </a:p>
          <a:p>
            <a:r>
              <a:rPr lang="en-US" dirty="0">
                <a:latin typeface="Times New Roman" panose="02020603050405020304" pitchFamily="18" charset="0"/>
                <a:cs typeface="Times New Roman" panose="02020603050405020304" pitchFamily="18" charset="0"/>
              </a:rPr>
              <a:t>Location - The city name where the restaurant is located. - Object datatype</a:t>
            </a:r>
          </a:p>
          <a:p>
            <a:r>
              <a:rPr lang="en-US" dirty="0">
                <a:latin typeface="Times New Roman" panose="02020603050405020304" pitchFamily="18" charset="0"/>
                <a:cs typeface="Times New Roman" panose="02020603050405020304" pitchFamily="18" charset="0"/>
              </a:rPr>
              <a:t>Rest Type - The type of restaurant. - Object datatype</a:t>
            </a:r>
          </a:p>
          <a:p>
            <a:r>
              <a:rPr lang="en-US" dirty="0">
                <a:latin typeface="Times New Roman" panose="02020603050405020304" pitchFamily="18" charset="0"/>
                <a:cs typeface="Times New Roman" panose="02020603050405020304" pitchFamily="18" charset="0"/>
              </a:rPr>
              <a:t>Dish liked - Dishes liked by the customer from the restaurant. - Object datatype</a:t>
            </a:r>
          </a:p>
          <a:p>
            <a:r>
              <a:rPr lang="en-US" dirty="0">
                <a:latin typeface="Times New Roman" panose="02020603050405020304" pitchFamily="18" charset="0"/>
                <a:cs typeface="Times New Roman" panose="02020603050405020304" pitchFamily="18" charset="0"/>
              </a:rPr>
              <a:t>Cuisines - The cuisines that have been prepared by the restaurant. - Object datatype</a:t>
            </a:r>
          </a:p>
          <a:p>
            <a:r>
              <a:rPr lang="en-US" dirty="0" err="1">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 Cost for two people - The approximate cost of the customer for 2 people. - Number datatype</a:t>
            </a:r>
          </a:p>
          <a:p>
            <a:r>
              <a:rPr lang="en-US" dirty="0">
                <a:latin typeface="Times New Roman" panose="02020603050405020304" pitchFamily="18" charset="0"/>
                <a:cs typeface="Times New Roman" panose="02020603050405020304" pitchFamily="18" charset="0"/>
              </a:rPr>
              <a:t>Reviews list - The reviews made by the customers on the restaurant. - Object datatype</a:t>
            </a:r>
          </a:p>
          <a:p>
            <a:r>
              <a:rPr lang="en-US" dirty="0">
                <a:latin typeface="Times New Roman" panose="02020603050405020304" pitchFamily="18" charset="0"/>
                <a:cs typeface="Times New Roman" panose="02020603050405020304" pitchFamily="18" charset="0"/>
              </a:rPr>
              <a:t>Menu Item - The menu items that are usually available at the restaurant. - Object datatype</a:t>
            </a:r>
          </a:p>
          <a:p>
            <a:r>
              <a:rPr lang="en-US" dirty="0">
                <a:latin typeface="Times New Roman" panose="02020603050405020304" pitchFamily="18" charset="0"/>
                <a:cs typeface="Times New Roman" panose="02020603050405020304" pitchFamily="18" charset="0"/>
              </a:rPr>
              <a:t>Listed in (type) - Contains the type of the meal. - Object datatype</a:t>
            </a:r>
          </a:p>
          <a:p>
            <a:r>
              <a:rPr lang="en-US" dirty="0">
                <a:latin typeface="Times New Roman" panose="02020603050405020304" pitchFamily="18" charset="0"/>
                <a:cs typeface="Times New Roman" panose="02020603050405020304" pitchFamily="18" charset="0"/>
              </a:rPr>
              <a:t>Listed in (city) - This contains the neighborhood in which the restaurant is listed. - Object datatype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570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833" t="8922" r="9871" b="7382"/>
          <a:stretch/>
        </p:blipFill>
        <p:spPr>
          <a:xfrm>
            <a:off x="120203" y="127857"/>
            <a:ext cx="10707757" cy="6122504"/>
          </a:xfrm>
          <a:prstGeom prst="rect">
            <a:avLst/>
          </a:prstGeom>
        </p:spPr>
      </p:pic>
    </p:spTree>
    <p:extLst>
      <p:ext uri="{BB962C8B-B14F-4D97-AF65-F5344CB8AC3E}">
        <p14:creationId xmlns:p14="http://schemas.microsoft.com/office/powerpoint/2010/main" val="41041466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703" t="8740" r="12417" b="5933"/>
          <a:stretch/>
        </p:blipFill>
        <p:spPr>
          <a:xfrm>
            <a:off x="185904" y="191876"/>
            <a:ext cx="9872869" cy="6241774"/>
          </a:xfrm>
          <a:prstGeom prst="rect">
            <a:avLst/>
          </a:prstGeom>
        </p:spPr>
      </p:pic>
    </p:spTree>
    <p:extLst>
      <p:ext uri="{BB962C8B-B14F-4D97-AF65-F5344CB8AC3E}">
        <p14:creationId xmlns:p14="http://schemas.microsoft.com/office/powerpoint/2010/main" val="3768352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79" t="8741" r="16186" b="12454"/>
          <a:stretch/>
        </p:blipFill>
        <p:spPr>
          <a:xfrm>
            <a:off x="497422" y="0"/>
            <a:ext cx="8839201" cy="5764697"/>
          </a:xfrm>
          <a:prstGeom prst="rect">
            <a:avLst/>
          </a:prstGeom>
        </p:spPr>
      </p:pic>
    </p:spTree>
    <p:extLst>
      <p:ext uri="{BB962C8B-B14F-4D97-AF65-F5344CB8AC3E}">
        <p14:creationId xmlns:p14="http://schemas.microsoft.com/office/powerpoint/2010/main" val="2090102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908" t="8923" r="12518" b="5796"/>
          <a:stretch/>
        </p:blipFill>
        <p:spPr>
          <a:xfrm>
            <a:off x="1139686" y="424069"/>
            <a:ext cx="9833113" cy="6238461"/>
          </a:xfrm>
          <a:prstGeom prst="rect">
            <a:avLst/>
          </a:prstGeom>
        </p:spPr>
      </p:pic>
    </p:spTree>
    <p:extLst>
      <p:ext uri="{BB962C8B-B14F-4D97-AF65-F5344CB8AC3E}">
        <p14:creationId xmlns:p14="http://schemas.microsoft.com/office/powerpoint/2010/main" val="4258412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611" t="8016" r="7426" b="13542"/>
          <a:stretch/>
        </p:blipFill>
        <p:spPr>
          <a:xfrm>
            <a:off x="231633" y="190384"/>
            <a:ext cx="11184836" cy="5738192"/>
          </a:xfrm>
          <a:prstGeom prst="rect">
            <a:avLst/>
          </a:prstGeom>
        </p:spPr>
      </p:pic>
    </p:spTree>
    <p:extLst>
      <p:ext uri="{BB962C8B-B14F-4D97-AF65-F5344CB8AC3E}">
        <p14:creationId xmlns:p14="http://schemas.microsoft.com/office/powerpoint/2010/main" val="20162334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608" b="16711"/>
          <a:stretch/>
        </p:blipFill>
        <p:spPr bwMode="auto">
          <a:xfrm>
            <a:off x="0" y="170995"/>
            <a:ext cx="10631606" cy="409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361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874" y="118409"/>
            <a:ext cx="11081982" cy="4708981"/>
          </a:xfrm>
          <a:prstGeom prst="rect">
            <a:avLst/>
          </a:prstGeom>
          <a:noFill/>
        </p:spPr>
        <p:txBody>
          <a:bodyPr wrap="square" rtlCol="0">
            <a:spAutoFit/>
          </a:bodyPr>
          <a:lstStyle/>
          <a:p>
            <a:r>
              <a:rPr lang="en-US" sz="2800" b="1" dirty="0" smtClean="0"/>
              <a:t>Section B:</a:t>
            </a:r>
          </a:p>
          <a:p>
            <a:endParaRPr lang="en-US" dirty="0" smtClean="0"/>
          </a:p>
          <a:p>
            <a:pPr algn="just"/>
            <a:r>
              <a:rPr lang="en-US" sz="2800" b="1" dirty="0" smtClean="0"/>
              <a:t>Title: Classification Problem Statement</a:t>
            </a:r>
            <a:r>
              <a:rPr lang="en-US" dirty="0" smtClean="0"/>
              <a:t>: </a:t>
            </a:r>
          </a:p>
          <a:p>
            <a:pPr algn="just"/>
            <a:r>
              <a:rPr lang="en-US" dirty="0" smtClean="0"/>
              <a:t>The model that you built in the above case study has gone to deployment and Zomato has been impressed with your data analysis and Zomato has been believing that your analysis going to be impactful. Now Zomato has been observing the orders happening online and offline, Due to offline orders, Zomato is not able to attract customers with diverse items and offers, and the user subscription also getting low. so it has decided to give you the project on the same. Now the problem statement is that Zomato wants to know whether the customer would order the orders online or offline so that Zomato can take further strategies to improve the online order.</a:t>
            </a:r>
          </a:p>
          <a:p>
            <a:pPr algn="just"/>
            <a:endParaRPr lang="en-US" dirty="0"/>
          </a:p>
          <a:p>
            <a:pPr algn="just"/>
            <a:endParaRPr lang="en-US" dirty="0" smtClean="0"/>
          </a:p>
          <a:p>
            <a:pPr algn="just"/>
            <a:r>
              <a:rPr lang="en-US" sz="2800" b="1" dirty="0" smtClean="0"/>
              <a:t>Objective:</a:t>
            </a:r>
            <a:r>
              <a:rPr lang="en-US" dirty="0" smtClean="0"/>
              <a:t> The Aim is to classify the orders that have been ordered online and offline. And identify the patterns that lead to orders online orders as well as offline. Your model should be able to classify the classes effectively</a:t>
            </a:r>
            <a:endParaRPr lang="en-IN" dirty="0"/>
          </a:p>
        </p:txBody>
      </p:sp>
    </p:spTree>
    <p:extLst>
      <p:ext uri="{BB962C8B-B14F-4D97-AF65-F5344CB8AC3E}">
        <p14:creationId xmlns:p14="http://schemas.microsoft.com/office/powerpoint/2010/main" val="829930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316" t="29058" r="8742" b="13480"/>
          <a:stretch/>
        </p:blipFill>
        <p:spPr>
          <a:xfrm>
            <a:off x="327737" y="322740"/>
            <a:ext cx="11035899" cy="4694829"/>
          </a:xfrm>
          <a:prstGeom prst="rect">
            <a:avLst/>
          </a:prstGeom>
        </p:spPr>
      </p:pic>
    </p:spTree>
    <p:extLst>
      <p:ext uri="{BB962C8B-B14F-4D97-AF65-F5344CB8AC3E}">
        <p14:creationId xmlns:p14="http://schemas.microsoft.com/office/powerpoint/2010/main" val="22465050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59" t="32602" r="21539" b="13666"/>
          <a:stretch/>
        </p:blipFill>
        <p:spPr>
          <a:xfrm>
            <a:off x="293429" y="0"/>
            <a:ext cx="8093124" cy="3930555"/>
          </a:xfrm>
          <a:prstGeom prst="rect">
            <a:avLst/>
          </a:prstGeom>
        </p:spPr>
      </p:pic>
      <p:pic>
        <p:nvPicPr>
          <p:cNvPr id="3" name="Picture 2"/>
          <p:cNvPicPr>
            <a:picLocks noChangeAspect="1"/>
          </p:cNvPicPr>
          <p:nvPr/>
        </p:nvPicPr>
        <p:blipFill rotWithShape="1">
          <a:blip r:embed="rId3"/>
          <a:srcRect l="16155" t="26447" r="9057" b="37359"/>
          <a:stretch/>
        </p:blipFill>
        <p:spPr>
          <a:xfrm>
            <a:off x="190398" y="3569754"/>
            <a:ext cx="11334464" cy="3043451"/>
          </a:xfrm>
          <a:prstGeom prst="rect">
            <a:avLst/>
          </a:prstGeom>
        </p:spPr>
      </p:pic>
    </p:spTree>
    <p:extLst>
      <p:ext uri="{BB962C8B-B14F-4D97-AF65-F5344CB8AC3E}">
        <p14:creationId xmlns:p14="http://schemas.microsoft.com/office/powerpoint/2010/main" val="3954127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469" t="34841" r="23952" b="13666"/>
          <a:stretch/>
        </p:blipFill>
        <p:spPr>
          <a:xfrm>
            <a:off x="196644" y="3091218"/>
            <a:ext cx="8452514" cy="3766782"/>
          </a:xfrm>
          <a:prstGeom prst="rect">
            <a:avLst/>
          </a:prstGeom>
        </p:spPr>
      </p:pic>
      <p:pic>
        <p:nvPicPr>
          <p:cNvPr id="3" name="Picture 2"/>
          <p:cNvPicPr>
            <a:picLocks noChangeAspect="1"/>
          </p:cNvPicPr>
          <p:nvPr/>
        </p:nvPicPr>
        <p:blipFill rotWithShape="1">
          <a:blip r:embed="rId3"/>
          <a:srcRect l="16261" t="43610" r="45035" b="17957"/>
          <a:stretch/>
        </p:blipFill>
        <p:spPr>
          <a:xfrm>
            <a:off x="332096" y="-191070"/>
            <a:ext cx="4826758" cy="3282288"/>
          </a:xfrm>
          <a:prstGeom prst="rect">
            <a:avLst/>
          </a:prstGeom>
        </p:spPr>
      </p:pic>
    </p:spTree>
    <p:extLst>
      <p:ext uri="{BB962C8B-B14F-4D97-AF65-F5344CB8AC3E}">
        <p14:creationId xmlns:p14="http://schemas.microsoft.com/office/powerpoint/2010/main" val="707294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4699" y="0"/>
            <a:ext cx="9697791" cy="6801862"/>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Business Importance:</a:t>
            </a:r>
          </a:p>
          <a:p>
            <a:endParaRPr lang="en-US" sz="2800" b="1"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Zomato's </a:t>
            </a:r>
            <a:r>
              <a:rPr lang="en-US" sz="2000" dirty="0">
                <a:latin typeface="Times New Roman" panose="02020603050405020304" pitchFamily="18" charset="0"/>
                <a:cs typeface="Times New Roman" panose="02020603050405020304" pitchFamily="18" charset="0"/>
              </a:rPr>
              <a:t>platform provides significant business benefits to both customers and restaurants:</a:t>
            </a:r>
          </a:p>
          <a:p>
            <a:pPr algn="just"/>
            <a:r>
              <a:rPr lang="en-US" sz="2000" dirty="0">
                <a:latin typeface="Times New Roman" panose="02020603050405020304" pitchFamily="18" charset="0"/>
                <a:cs typeface="Times New Roman" panose="02020603050405020304" pitchFamily="18" charset="0"/>
              </a:rPr>
              <a:t>Increased visibility: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Zomato </a:t>
            </a:r>
            <a:r>
              <a:rPr lang="en-US" sz="2000" dirty="0">
                <a:latin typeface="Times New Roman" panose="02020603050405020304" pitchFamily="18" charset="0"/>
                <a:cs typeface="Times New Roman" panose="02020603050405020304" pitchFamily="18" charset="0"/>
              </a:rPr>
              <a:t>provides restaurants with increased visibility to potential customers, as it has a large user base that regularly uses the platform to search for and discover new restaurants.</a:t>
            </a:r>
          </a:p>
          <a:p>
            <a:pPr algn="just"/>
            <a:r>
              <a:rPr lang="en-US" sz="2000" dirty="0">
                <a:latin typeface="Times New Roman" panose="02020603050405020304" pitchFamily="18" charset="0"/>
                <a:cs typeface="Times New Roman" panose="02020603050405020304" pitchFamily="18" charset="0"/>
              </a:rPr>
              <a:t>Improved customer experience: Zomato provides users with a wealth of information about restaurants, including menus, prices, and user reviews. This information can help users make informed decisions about where to eat and can improve their overall dining experience.</a:t>
            </a:r>
          </a:p>
          <a:p>
            <a:pPr algn="just"/>
            <a:r>
              <a:rPr lang="en-US" sz="2000" dirty="0">
                <a:latin typeface="Times New Roman" panose="02020603050405020304" pitchFamily="18" charset="0"/>
                <a:cs typeface="Times New Roman" panose="02020603050405020304" pitchFamily="18" charset="0"/>
              </a:rPr>
              <a:t>Online ordering and delivery: Zomato's partnership with restaurants allows them to offer online ordering and delivery options, which can increase sales and revenue for the restaurant</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Marketing and promotion: Zomato offers marketing and promotional services to restaurants, such as sponsored listings and targeted advertising. This can help restaurants reach a wider audience and increase their customer base.</a:t>
            </a:r>
          </a:p>
          <a:p>
            <a:pPr algn="just"/>
            <a:r>
              <a:rPr lang="en-US" sz="2000" dirty="0">
                <a:latin typeface="Times New Roman" panose="02020603050405020304" pitchFamily="18" charset="0"/>
                <a:cs typeface="Times New Roman" panose="02020603050405020304" pitchFamily="18" charset="0"/>
              </a:rPr>
              <a:t>Data analytics: Zomato's platform provides restaurants with valuable data analytics that can help them make better business decisions. For example, they can track sales, monitor customer feedback, and identify trends in customer preferences.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b="1" dirty="0" smtClean="0">
              <a:latin typeface="Times New Roman" panose="02020603050405020304" pitchFamily="18" charset="0"/>
              <a:cs typeface="Times New Roman" panose="02020603050405020304" pitchFamily="18" charset="0"/>
            </a:endParaRPr>
          </a:p>
          <a:p>
            <a:pPr algn="just"/>
            <a:endParaRPr lang="en-US" sz="2000" b="1" dirty="0" smtClean="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4647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993" t="29617" r="12728" b="14227"/>
          <a:stretch/>
        </p:blipFill>
        <p:spPr>
          <a:xfrm>
            <a:off x="436727" y="1"/>
            <a:ext cx="9144001" cy="4107976"/>
          </a:xfrm>
          <a:prstGeom prst="rect">
            <a:avLst/>
          </a:prstGeom>
        </p:spPr>
      </p:pic>
      <p:pic>
        <p:nvPicPr>
          <p:cNvPr id="3" name="Picture 2"/>
          <p:cNvPicPr>
            <a:picLocks noChangeAspect="1"/>
          </p:cNvPicPr>
          <p:nvPr/>
        </p:nvPicPr>
        <p:blipFill rotWithShape="1">
          <a:blip r:embed="rId3"/>
          <a:srcRect l="16259" t="30737" r="32867" b="18890"/>
          <a:stretch/>
        </p:blipFill>
        <p:spPr>
          <a:xfrm>
            <a:off x="4735773" y="2715904"/>
            <a:ext cx="7124131" cy="4142096"/>
          </a:xfrm>
          <a:prstGeom prst="rect">
            <a:avLst/>
          </a:prstGeom>
        </p:spPr>
      </p:pic>
    </p:spTree>
    <p:extLst>
      <p:ext uri="{BB962C8B-B14F-4D97-AF65-F5344CB8AC3E}">
        <p14:creationId xmlns:p14="http://schemas.microsoft.com/office/powerpoint/2010/main" val="10022473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469" t="31483" r="32762" b="20196"/>
          <a:stretch/>
        </p:blipFill>
        <p:spPr>
          <a:xfrm>
            <a:off x="313899" y="109182"/>
            <a:ext cx="6605516" cy="3534770"/>
          </a:xfrm>
          <a:prstGeom prst="rect">
            <a:avLst/>
          </a:prstGeom>
        </p:spPr>
      </p:pic>
      <p:pic>
        <p:nvPicPr>
          <p:cNvPr id="3" name="Picture 2"/>
          <p:cNvPicPr>
            <a:picLocks noChangeAspect="1"/>
          </p:cNvPicPr>
          <p:nvPr/>
        </p:nvPicPr>
        <p:blipFill rotWithShape="1">
          <a:blip r:embed="rId3"/>
          <a:srcRect l="16050" t="33722" r="36958" b="18144"/>
          <a:stretch/>
        </p:blipFill>
        <p:spPr>
          <a:xfrm>
            <a:off x="4435522" y="2743200"/>
            <a:ext cx="7424382" cy="3875963"/>
          </a:xfrm>
          <a:prstGeom prst="rect">
            <a:avLst/>
          </a:prstGeom>
        </p:spPr>
      </p:pic>
    </p:spTree>
    <p:extLst>
      <p:ext uri="{BB962C8B-B14F-4D97-AF65-F5344CB8AC3E}">
        <p14:creationId xmlns:p14="http://schemas.microsoft.com/office/powerpoint/2010/main" val="24747041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469" t="36521" r="22588" b="16277"/>
          <a:stretch/>
        </p:blipFill>
        <p:spPr>
          <a:xfrm>
            <a:off x="286603" y="0"/>
            <a:ext cx="7929350" cy="3452884"/>
          </a:xfrm>
          <a:prstGeom prst="rect">
            <a:avLst/>
          </a:prstGeom>
        </p:spPr>
      </p:pic>
      <p:pic>
        <p:nvPicPr>
          <p:cNvPr id="3" name="Picture 2"/>
          <p:cNvPicPr>
            <a:picLocks noChangeAspect="1"/>
          </p:cNvPicPr>
          <p:nvPr/>
        </p:nvPicPr>
        <p:blipFill rotWithShape="1">
          <a:blip r:embed="rId3"/>
          <a:srcRect l="15840" t="35214" r="37693" b="17771"/>
          <a:stretch/>
        </p:blipFill>
        <p:spPr>
          <a:xfrm>
            <a:off x="4419182" y="2636902"/>
            <a:ext cx="6919415" cy="4121625"/>
          </a:xfrm>
          <a:prstGeom prst="rect">
            <a:avLst/>
          </a:prstGeom>
        </p:spPr>
      </p:pic>
    </p:spTree>
    <p:extLst>
      <p:ext uri="{BB962C8B-B14F-4D97-AF65-F5344CB8AC3E}">
        <p14:creationId xmlns:p14="http://schemas.microsoft.com/office/powerpoint/2010/main" val="11823542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785" t="28312" r="39579" b="23553"/>
          <a:stretch/>
        </p:blipFill>
        <p:spPr>
          <a:xfrm>
            <a:off x="341194" y="300251"/>
            <a:ext cx="5677468" cy="3521122"/>
          </a:xfrm>
          <a:prstGeom prst="rect">
            <a:avLst/>
          </a:prstGeom>
        </p:spPr>
      </p:pic>
      <p:pic>
        <p:nvPicPr>
          <p:cNvPr id="4" name="Picture 3"/>
          <p:cNvPicPr>
            <a:picLocks noChangeAspect="1"/>
          </p:cNvPicPr>
          <p:nvPr/>
        </p:nvPicPr>
        <p:blipFill rotWithShape="1">
          <a:blip r:embed="rId3"/>
          <a:srcRect l="18662" t="55461" r="10697" b="23910"/>
          <a:stretch/>
        </p:blipFill>
        <p:spPr>
          <a:xfrm>
            <a:off x="618186" y="3821372"/>
            <a:ext cx="10354614" cy="2257455"/>
          </a:xfrm>
          <a:prstGeom prst="rect">
            <a:avLst/>
          </a:prstGeom>
        </p:spPr>
      </p:pic>
    </p:spTree>
    <p:extLst>
      <p:ext uri="{BB962C8B-B14F-4D97-AF65-F5344CB8AC3E}">
        <p14:creationId xmlns:p14="http://schemas.microsoft.com/office/powerpoint/2010/main" val="2484715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997" t="40097" r="12241" b="16241"/>
          <a:stretch/>
        </p:blipFill>
        <p:spPr>
          <a:xfrm>
            <a:off x="231821" y="0"/>
            <a:ext cx="9337183" cy="3193961"/>
          </a:xfrm>
          <a:prstGeom prst="rect">
            <a:avLst/>
          </a:prstGeom>
        </p:spPr>
      </p:pic>
      <p:pic>
        <p:nvPicPr>
          <p:cNvPr id="3" name="Picture 2"/>
          <p:cNvPicPr>
            <a:picLocks noChangeAspect="1"/>
          </p:cNvPicPr>
          <p:nvPr/>
        </p:nvPicPr>
        <p:blipFill rotWithShape="1">
          <a:blip r:embed="rId3"/>
          <a:srcRect l="16413" t="27949" r="24396" b="35079"/>
          <a:stretch/>
        </p:blipFill>
        <p:spPr>
          <a:xfrm>
            <a:off x="495836" y="3451538"/>
            <a:ext cx="9227713" cy="3181082"/>
          </a:xfrm>
          <a:prstGeom prst="rect">
            <a:avLst/>
          </a:prstGeom>
        </p:spPr>
      </p:pic>
    </p:spTree>
    <p:extLst>
      <p:ext uri="{BB962C8B-B14F-4D97-AF65-F5344CB8AC3E}">
        <p14:creationId xmlns:p14="http://schemas.microsoft.com/office/powerpoint/2010/main" val="17394953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10" t="27422" r="10440" b="22930"/>
          <a:stretch/>
        </p:blipFill>
        <p:spPr>
          <a:xfrm>
            <a:off x="283336" y="502275"/>
            <a:ext cx="11475076" cy="3966693"/>
          </a:xfrm>
          <a:prstGeom prst="rect">
            <a:avLst/>
          </a:prstGeom>
        </p:spPr>
      </p:pic>
    </p:spTree>
    <p:extLst>
      <p:ext uri="{BB962C8B-B14F-4D97-AF65-F5344CB8AC3E}">
        <p14:creationId xmlns:p14="http://schemas.microsoft.com/office/powerpoint/2010/main" val="9985890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09" t="29004" r="11231" b="26631"/>
          <a:stretch/>
        </p:blipFill>
        <p:spPr>
          <a:xfrm>
            <a:off x="0" y="360609"/>
            <a:ext cx="11475077" cy="4713668"/>
          </a:xfrm>
          <a:prstGeom prst="rect">
            <a:avLst/>
          </a:prstGeom>
        </p:spPr>
      </p:pic>
    </p:spTree>
    <p:extLst>
      <p:ext uri="{BB962C8B-B14F-4D97-AF65-F5344CB8AC3E}">
        <p14:creationId xmlns:p14="http://schemas.microsoft.com/office/powerpoint/2010/main" val="37588316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3701" y="734096"/>
            <a:ext cx="11053243" cy="4610637"/>
          </a:xfrm>
          <a:prstGeom prst="rect">
            <a:avLst/>
          </a:prstGeom>
        </p:spPr>
      </p:pic>
    </p:spTree>
    <p:extLst>
      <p:ext uri="{BB962C8B-B14F-4D97-AF65-F5344CB8AC3E}">
        <p14:creationId xmlns:p14="http://schemas.microsoft.com/office/powerpoint/2010/main" val="38043186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312" t="30238" r="44673" b="17121"/>
          <a:stretch/>
        </p:blipFill>
        <p:spPr>
          <a:xfrm>
            <a:off x="1197735" y="656823"/>
            <a:ext cx="8500055" cy="4520484"/>
          </a:xfrm>
          <a:prstGeom prst="rect">
            <a:avLst/>
          </a:prstGeom>
        </p:spPr>
      </p:pic>
    </p:spTree>
    <p:extLst>
      <p:ext uri="{BB962C8B-B14F-4D97-AF65-F5344CB8AC3E}">
        <p14:creationId xmlns:p14="http://schemas.microsoft.com/office/powerpoint/2010/main" val="658559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17" t="41505" r="36274" b="12544"/>
          <a:stretch/>
        </p:blipFill>
        <p:spPr>
          <a:xfrm>
            <a:off x="5872766" y="2897746"/>
            <a:ext cx="6233374" cy="3812146"/>
          </a:xfrm>
          <a:prstGeom prst="rect">
            <a:avLst/>
          </a:prstGeom>
        </p:spPr>
      </p:pic>
      <p:pic>
        <p:nvPicPr>
          <p:cNvPr id="3" name="Picture 2"/>
          <p:cNvPicPr>
            <a:picLocks noChangeAspect="1"/>
          </p:cNvPicPr>
          <p:nvPr/>
        </p:nvPicPr>
        <p:blipFill>
          <a:blip r:embed="rId3"/>
          <a:stretch>
            <a:fillRect/>
          </a:stretch>
        </p:blipFill>
        <p:spPr>
          <a:xfrm>
            <a:off x="370228" y="-197286"/>
            <a:ext cx="5502538" cy="3751855"/>
          </a:xfrm>
          <a:prstGeom prst="rect">
            <a:avLst/>
          </a:prstGeom>
        </p:spPr>
      </p:pic>
    </p:spTree>
    <p:extLst>
      <p:ext uri="{BB962C8B-B14F-4D97-AF65-F5344CB8AC3E}">
        <p14:creationId xmlns:p14="http://schemas.microsoft.com/office/powerpoint/2010/main" val="3157425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034" y="206062"/>
            <a:ext cx="749550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1: Understand the business problem.</a:t>
            </a:r>
          </a:p>
          <a:p>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9318" t="30061" r="13639" b="6030"/>
          <a:stretch/>
        </p:blipFill>
        <p:spPr>
          <a:xfrm>
            <a:off x="528034" y="852393"/>
            <a:ext cx="9221273" cy="5102624"/>
          </a:xfrm>
          <a:prstGeom prst="rect">
            <a:avLst/>
          </a:prstGeom>
        </p:spPr>
      </p:pic>
    </p:spTree>
    <p:extLst>
      <p:ext uri="{BB962C8B-B14F-4D97-AF65-F5344CB8AC3E}">
        <p14:creationId xmlns:p14="http://schemas.microsoft.com/office/powerpoint/2010/main" val="42512452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115" t="27421" r="10835" b="12720"/>
          <a:stretch/>
        </p:blipFill>
        <p:spPr>
          <a:xfrm>
            <a:off x="489397" y="502277"/>
            <a:ext cx="10637949" cy="4919730"/>
          </a:xfrm>
          <a:prstGeom prst="rect">
            <a:avLst/>
          </a:prstGeom>
        </p:spPr>
      </p:pic>
    </p:spTree>
    <p:extLst>
      <p:ext uri="{BB962C8B-B14F-4D97-AF65-F5344CB8AC3E}">
        <p14:creationId xmlns:p14="http://schemas.microsoft.com/office/powerpoint/2010/main" val="27494883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313" t="31118" r="31820" b="27332"/>
          <a:stretch/>
        </p:blipFill>
        <p:spPr>
          <a:xfrm>
            <a:off x="206061" y="0"/>
            <a:ext cx="6748530" cy="3039415"/>
          </a:xfrm>
          <a:prstGeom prst="rect">
            <a:avLst/>
          </a:prstGeom>
        </p:spPr>
      </p:pic>
      <p:pic>
        <p:nvPicPr>
          <p:cNvPr id="3" name="Picture 2"/>
          <p:cNvPicPr>
            <a:picLocks noChangeAspect="1"/>
          </p:cNvPicPr>
          <p:nvPr/>
        </p:nvPicPr>
        <p:blipFill rotWithShape="1">
          <a:blip r:embed="rId3"/>
          <a:srcRect l="16312" t="40273" r="30830" b="17474"/>
          <a:stretch/>
        </p:blipFill>
        <p:spPr>
          <a:xfrm>
            <a:off x="3837903" y="2588654"/>
            <a:ext cx="6877319" cy="4082602"/>
          </a:xfrm>
          <a:prstGeom prst="rect">
            <a:avLst/>
          </a:prstGeom>
        </p:spPr>
      </p:pic>
    </p:spTree>
    <p:extLst>
      <p:ext uri="{BB962C8B-B14F-4D97-AF65-F5344CB8AC3E}">
        <p14:creationId xmlns:p14="http://schemas.microsoft.com/office/powerpoint/2010/main" val="29182439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620" t="50837" r="15587" b="15712"/>
          <a:stretch/>
        </p:blipFill>
        <p:spPr>
          <a:xfrm>
            <a:off x="0" y="193184"/>
            <a:ext cx="8950817" cy="2446986"/>
          </a:xfrm>
          <a:prstGeom prst="rect">
            <a:avLst/>
          </a:prstGeom>
        </p:spPr>
      </p:pic>
      <p:pic>
        <p:nvPicPr>
          <p:cNvPr id="3" name="Picture 2"/>
          <p:cNvPicPr>
            <a:picLocks noChangeAspect="1"/>
          </p:cNvPicPr>
          <p:nvPr/>
        </p:nvPicPr>
        <p:blipFill rotWithShape="1">
          <a:blip r:embed="rId3"/>
          <a:srcRect l="15818" t="42562" r="31622" b="16945"/>
          <a:stretch/>
        </p:blipFill>
        <p:spPr>
          <a:xfrm>
            <a:off x="476518" y="2871991"/>
            <a:ext cx="7997779" cy="3696236"/>
          </a:xfrm>
          <a:prstGeom prst="rect">
            <a:avLst/>
          </a:prstGeom>
        </p:spPr>
      </p:pic>
    </p:spTree>
    <p:extLst>
      <p:ext uri="{BB962C8B-B14F-4D97-AF65-F5344CB8AC3E}">
        <p14:creationId xmlns:p14="http://schemas.microsoft.com/office/powerpoint/2010/main" val="244966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016" t="27949" r="30533" b="17298"/>
          <a:stretch/>
        </p:blipFill>
        <p:spPr>
          <a:xfrm>
            <a:off x="296215" y="128789"/>
            <a:ext cx="8397024" cy="4636394"/>
          </a:xfrm>
          <a:prstGeom prst="rect">
            <a:avLst/>
          </a:prstGeom>
        </p:spPr>
      </p:pic>
    </p:spTree>
    <p:extLst>
      <p:ext uri="{BB962C8B-B14F-4D97-AF65-F5344CB8AC3E}">
        <p14:creationId xmlns:p14="http://schemas.microsoft.com/office/powerpoint/2010/main" val="15946321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115" t="34111" r="44094" b="24516"/>
          <a:stretch/>
        </p:blipFill>
        <p:spPr>
          <a:xfrm>
            <a:off x="0" y="77273"/>
            <a:ext cx="5962919" cy="3618963"/>
          </a:xfrm>
          <a:prstGeom prst="rect">
            <a:avLst/>
          </a:prstGeom>
        </p:spPr>
      </p:pic>
      <p:pic>
        <p:nvPicPr>
          <p:cNvPr id="3" name="Picture 2"/>
          <p:cNvPicPr>
            <a:picLocks noChangeAspect="1"/>
          </p:cNvPicPr>
          <p:nvPr/>
        </p:nvPicPr>
        <p:blipFill rotWithShape="1">
          <a:blip r:embed="rId3"/>
          <a:srcRect l="16313" t="30590" r="45876" b="27509"/>
          <a:stretch/>
        </p:blipFill>
        <p:spPr>
          <a:xfrm>
            <a:off x="6156101" y="2279560"/>
            <a:ext cx="5834130" cy="4449651"/>
          </a:xfrm>
          <a:prstGeom prst="rect">
            <a:avLst/>
          </a:prstGeom>
        </p:spPr>
      </p:pic>
    </p:spTree>
    <p:extLst>
      <p:ext uri="{BB962C8B-B14F-4D97-AF65-F5344CB8AC3E}">
        <p14:creationId xmlns:p14="http://schemas.microsoft.com/office/powerpoint/2010/main" val="27251640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511" t="43618" r="10439" b="22931"/>
          <a:stretch/>
        </p:blipFill>
        <p:spPr>
          <a:xfrm>
            <a:off x="154546" y="141666"/>
            <a:ext cx="9504608" cy="2446987"/>
          </a:xfrm>
          <a:prstGeom prst="rect">
            <a:avLst/>
          </a:prstGeom>
        </p:spPr>
      </p:pic>
      <p:pic>
        <p:nvPicPr>
          <p:cNvPr id="3" name="Picture 2"/>
          <p:cNvPicPr>
            <a:picLocks noChangeAspect="1"/>
          </p:cNvPicPr>
          <p:nvPr/>
        </p:nvPicPr>
        <p:blipFill>
          <a:blip r:embed="rId3"/>
          <a:stretch>
            <a:fillRect/>
          </a:stretch>
        </p:blipFill>
        <p:spPr>
          <a:xfrm>
            <a:off x="682581" y="3039416"/>
            <a:ext cx="6477738" cy="3524182"/>
          </a:xfrm>
          <a:prstGeom prst="rect">
            <a:avLst/>
          </a:prstGeom>
        </p:spPr>
      </p:pic>
    </p:spTree>
    <p:extLst>
      <p:ext uri="{BB962C8B-B14F-4D97-AF65-F5344CB8AC3E}">
        <p14:creationId xmlns:p14="http://schemas.microsoft.com/office/powerpoint/2010/main" val="24955260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914400"/>
            <a:ext cx="96393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213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785813"/>
            <a:ext cx="97250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03695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002" y="266823"/>
            <a:ext cx="5252335" cy="231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853" y="2988242"/>
            <a:ext cx="6869303" cy="311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685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61" y="298562"/>
            <a:ext cx="9477375"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87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95072"/>
            <a:ext cx="5077031"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Step 2: Read the data, and convert the data types.</a:t>
            </a:r>
            <a:endParaRPr lang="en-IN"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13145" t="31471" r="31622" b="4796"/>
          <a:stretch/>
        </p:blipFill>
        <p:spPr>
          <a:xfrm>
            <a:off x="357158" y="798489"/>
            <a:ext cx="8203843" cy="5322207"/>
          </a:xfrm>
          <a:prstGeom prst="rect">
            <a:avLst/>
          </a:prstGeom>
        </p:spPr>
      </p:pic>
    </p:spTree>
    <p:extLst>
      <p:ext uri="{BB962C8B-B14F-4D97-AF65-F5344CB8AC3E}">
        <p14:creationId xmlns:p14="http://schemas.microsoft.com/office/powerpoint/2010/main" val="11762158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22" y="598801"/>
            <a:ext cx="867727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144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288" y="330506"/>
            <a:ext cx="11754996"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Based on the available information, it appears that Zomato is facing challenges with its offline orders, which is impacting its ability to attract customers with diverse items and offers. Additionally, the user subscription is also decreasing, indicating a need for further strategies to improve the online order process.</a:t>
            </a:r>
          </a:p>
          <a:p>
            <a:r>
              <a:rPr lang="en-US" dirty="0">
                <a:latin typeface="Times New Roman" panose="02020603050405020304" pitchFamily="18" charset="0"/>
                <a:cs typeface="Times New Roman" panose="02020603050405020304" pitchFamily="18" charset="0"/>
              </a:rPr>
              <a:t>To address this problem, Zomato can consider the following strategies: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Offer incentives for customers to order online - Zomato can offer discounts or cashback offers for customers who place their orders online, which could encourage them to switch from offline to online orders.</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16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1673" y="2322853"/>
            <a:ext cx="7070501" cy="1323439"/>
          </a:xfrm>
          <a:prstGeom prst="rect">
            <a:avLst/>
          </a:prstGeom>
          <a:noFill/>
        </p:spPr>
        <p:txBody>
          <a:bodyPr wrap="square" rtlCol="0">
            <a:spAutoFit/>
          </a:bodyPr>
          <a:lstStyle/>
          <a:p>
            <a:pPr algn="ctr"/>
            <a:r>
              <a:rPr lang="en-US" sz="8000" dirty="0" smtClean="0">
                <a:solidFill>
                  <a:schemeClr val="accent1">
                    <a:lumMod val="50000"/>
                  </a:schemeClr>
                </a:solidFill>
                <a:latin typeface="Times New Roman" panose="02020603050405020304" pitchFamily="18" charset="0"/>
                <a:cs typeface="Times New Roman" panose="02020603050405020304" pitchFamily="18" charset="0"/>
              </a:rPr>
              <a:t>Thank You</a:t>
            </a:r>
            <a:endParaRPr lang="en-US" sz="80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03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046" t="37631" r="12617" b="6558"/>
          <a:stretch/>
        </p:blipFill>
        <p:spPr>
          <a:xfrm>
            <a:off x="746975" y="167425"/>
            <a:ext cx="9350062" cy="3946697"/>
          </a:xfrm>
          <a:prstGeom prst="rect">
            <a:avLst/>
          </a:prstGeom>
        </p:spPr>
      </p:pic>
      <p:pic>
        <p:nvPicPr>
          <p:cNvPr id="3" name="Picture 2"/>
          <p:cNvPicPr>
            <a:picLocks noChangeAspect="1"/>
          </p:cNvPicPr>
          <p:nvPr/>
        </p:nvPicPr>
        <p:blipFill rotWithShape="1">
          <a:blip r:embed="rId3"/>
          <a:srcRect l="11656" t="55063" r="23360" b="6842"/>
          <a:stretch/>
        </p:blipFill>
        <p:spPr>
          <a:xfrm>
            <a:off x="1275009" y="4204954"/>
            <a:ext cx="8113690" cy="2653046"/>
          </a:xfrm>
          <a:prstGeom prst="rect">
            <a:avLst/>
          </a:prstGeom>
        </p:spPr>
      </p:pic>
    </p:spTree>
    <p:extLst>
      <p:ext uri="{BB962C8B-B14F-4D97-AF65-F5344CB8AC3E}">
        <p14:creationId xmlns:p14="http://schemas.microsoft.com/office/powerpoint/2010/main" val="1704836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9093" y="321971"/>
            <a:ext cx="11088710" cy="923330"/>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Step 3: Perform the described method for the data, Try to find any essential points from the described analysis. And check the missing values and Duplicate records. Impute the missing values in the best way possible. Note: To impute the missing values with parameters, You must find the best parameter. </a:t>
            </a:r>
            <a:endParaRPr lang="en-IN"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srcRect l="15026" t="24956" r="14597" b="5149"/>
          <a:stretch/>
        </p:blipFill>
        <p:spPr>
          <a:xfrm>
            <a:off x="682581" y="1442433"/>
            <a:ext cx="9156879" cy="5112913"/>
          </a:xfrm>
          <a:prstGeom prst="rect">
            <a:avLst/>
          </a:prstGeom>
        </p:spPr>
      </p:pic>
    </p:spTree>
    <p:extLst>
      <p:ext uri="{BB962C8B-B14F-4D97-AF65-F5344CB8AC3E}">
        <p14:creationId xmlns:p14="http://schemas.microsoft.com/office/powerpoint/2010/main" val="922755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204" t="24428" r="23605" b="4798"/>
          <a:stretch/>
        </p:blipFill>
        <p:spPr>
          <a:xfrm>
            <a:off x="618185" y="296215"/>
            <a:ext cx="9105363" cy="6120997"/>
          </a:xfrm>
          <a:prstGeom prst="rect">
            <a:avLst/>
          </a:prstGeom>
        </p:spPr>
      </p:pic>
    </p:spTree>
    <p:extLst>
      <p:ext uri="{BB962C8B-B14F-4D97-AF65-F5344CB8AC3E}">
        <p14:creationId xmlns:p14="http://schemas.microsoft.com/office/powerpoint/2010/main" val="4118432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1327</TotalTime>
  <Words>928</Words>
  <Application>Microsoft Office PowerPoint</Application>
  <PresentationFormat>Widescreen</PresentationFormat>
  <Paragraphs>60</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Microsoft account</cp:lastModifiedBy>
  <cp:revision>28</cp:revision>
  <dcterms:created xsi:type="dcterms:W3CDTF">2023-03-11T11:30:20Z</dcterms:created>
  <dcterms:modified xsi:type="dcterms:W3CDTF">2023-06-13T10:10:14Z</dcterms:modified>
</cp:coreProperties>
</file>